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706" r:id="rId6"/>
    <p:sldMasterId id="2147483719" r:id="rId7"/>
    <p:sldMasterId id="2147483672" r:id="rId8"/>
    <p:sldMasterId id="2147483682" r:id="rId9"/>
    <p:sldMasterId id="2147483690" r:id="rId10"/>
    <p:sldMasterId id="2147483698" r:id="rId11"/>
    <p:sldMasterId id="2147483736" r:id="rId12"/>
  </p:sldMasterIdLst>
  <p:notesMasterIdLst>
    <p:notesMasterId r:id="rId34"/>
  </p:notesMasterIdLst>
  <p:handoutMasterIdLst>
    <p:handoutMasterId r:id="rId35"/>
  </p:handoutMasterIdLst>
  <p:sldIdLst>
    <p:sldId id="434" r:id="rId13"/>
    <p:sldId id="466" r:id="rId14"/>
    <p:sldId id="435" r:id="rId15"/>
    <p:sldId id="436" r:id="rId16"/>
    <p:sldId id="461" r:id="rId17"/>
    <p:sldId id="440" r:id="rId18"/>
    <p:sldId id="451" r:id="rId19"/>
    <p:sldId id="439" r:id="rId20"/>
    <p:sldId id="453" r:id="rId21"/>
    <p:sldId id="438" r:id="rId22"/>
    <p:sldId id="465" r:id="rId23"/>
    <p:sldId id="456" r:id="rId24"/>
    <p:sldId id="462" r:id="rId25"/>
    <p:sldId id="463" r:id="rId26"/>
    <p:sldId id="464" r:id="rId27"/>
    <p:sldId id="457" r:id="rId28"/>
    <p:sldId id="452" r:id="rId29"/>
    <p:sldId id="443" r:id="rId30"/>
    <p:sldId id="459" r:id="rId31"/>
    <p:sldId id="448" r:id="rId32"/>
    <p:sldId id="46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5E407-B102-4056-A129-318DAADD6CBD}">
          <p14:sldIdLst>
            <p14:sldId id="434"/>
            <p14:sldId id="466"/>
            <p14:sldId id="435"/>
            <p14:sldId id="436"/>
          </p14:sldIdLst>
        </p14:section>
        <p14:section name="De-escalation" id="{A1411BBD-8B1E-430F-9C95-D82009274130}">
          <p14:sldIdLst>
            <p14:sldId id="461"/>
            <p14:sldId id="440"/>
            <p14:sldId id="451"/>
            <p14:sldId id="439"/>
            <p14:sldId id="453"/>
            <p14:sldId id="438"/>
            <p14:sldId id="465"/>
            <p14:sldId id="456"/>
            <p14:sldId id="462"/>
            <p14:sldId id="463"/>
            <p14:sldId id="464"/>
            <p14:sldId id="457"/>
            <p14:sldId id="452"/>
            <p14:sldId id="443"/>
            <p14:sldId id="459"/>
          </p14:sldIdLst>
        </p14:section>
        <p14:section name="QR Case Examples" id="{92067AFE-5B8A-40D1-B4BC-DD9E62A82DFD}">
          <p14:sldIdLst>
            <p14:sldId id="448"/>
            <p14:sldId id="46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en Nakamura" initials="LN" lastIdx="14" clrIdx="6">
    <p:extLst>
      <p:ext uri="{19B8F6BF-5375-455C-9EA6-DF929625EA0E}">
        <p15:presenceInfo xmlns:p15="http://schemas.microsoft.com/office/powerpoint/2012/main" userId="S::lnakamura@vera.org::1566ea12-e403-4c1b-9232-94c182840704" providerId="AD"/>
      </p:ext>
    </p:extLst>
  </p:cmAuthor>
  <p:cmAuthor id="1" name="Guest User" initials="GU" lastIdx="4" clrIdx="0">
    <p:extLst>
      <p:ext uri="{19B8F6BF-5375-455C-9EA6-DF929625EA0E}">
        <p15:presenceInfo xmlns:p15="http://schemas.microsoft.com/office/powerpoint/2012/main" userId="S::urn:spo:anon#0eccdc0679eb07fae97f84467f79f396948061d78eb21478ff9bd431ab898c25::" providerId="AD"/>
      </p:ext>
    </p:extLst>
  </p:cmAuthor>
  <p:cmAuthor id="8" name="Alexia Martin" initials="AM" lastIdx="7" clrIdx="7">
    <p:extLst>
      <p:ext uri="{19B8F6BF-5375-455C-9EA6-DF929625EA0E}">
        <p15:presenceInfo xmlns:p15="http://schemas.microsoft.com/office/powerpoint/2012/main" userId="S::amartin@vera.org::a87bf914-61df-42d1-860d-9e58f172b712" providerId="AD"/>
      </p:ext>
    </p:extLst>
  </p:cmAuthor>
  <p:cmAuthor id="2" name="Arisel Garcia" initials="AG" lastIdx="4" clrIdx="1">
    <p:extLst>
      <p:ext uri="{19B8F6BF-5375-455C-9EA6-DF929625EA0E}">
        <p15:presenceInfo xmlns:p15="http://schemas.microsoft.com/office/powerpoint/2012/main" userId="S::argarcia@vera.org::85663048-a3bf-4206-b62b-8ee835d40f12" providerId="AD"/>
      </p:ext>
    </p:extLst>
  </p:cmAuthor>
  <p:cmAuthor id="3" name="Guest User" initials="GU [2]" lastIdx="2" clrIdx="2">
    <p:extLst>
      <p:ext uri="{19B8F6BF-5375-455C-9EA6-DF929625EA0E}">
        <p15:presenceInfo xmlns:p15="http://schemas.microsoft.com/office/powerpoint/2012/main" userId="S::urn:spo:anon#1326c06e75f80df32231f7ecf61d9ee5ac57ce347cbd23e4c263c6e0d83b205f::" providerId="AD"/>
      </p:ext>
    </p:extLst>
  </p:cmAuthor>
  <p:cmAuthor id="4" name="Annie Chen" initials="AC" lastIdx="1" clrIdx="3">
    <p:extLst>
      <p:ext uri="{19B8F6BF-5375-455C-9EA6-DF929625EA0E}">
        <p15:presenceInfo xmlns:p15="http://schemas.microsoft.com/office/powerpoint/2012/main" userId="S::ichen@vera.org::08f31522-2c6d-4f3b-8117-efcaef0c66b2" providerId="AD"/>
      </p:ext>
    </p:extLst>
  </p:cmAuthor>
  <p:cmAuthor id="5" name="Elizabeth Kenney" initials="EK" lastIdx="4" clrIdx="4">
    <p:extLst>
      <p:ext uri="{19B8F6BF-5375-455C-9EA6-DF929625EA0E}">
        <p15:presenceInfo xmlns:p15="http://schemas.microsoft.com/office/powerpoint/2012/main" userId="S::ekenney@vera.org::9459f7d4-8815-4674-a4ce-5205ad98e830" providerId="AD"/>
      </p:ext>
    </p:extLst>
  </p:cmAuthor>
  <p:cmAuthor id="6" name="Anem" initials="A" lastIdx="18" clrIdx="5">
    <p:extLst>
      <p:ext uri="{19B8F6BF-5375-455C-9EA6-DF929625EA0E}">
        <p15:presenceInfo xmlns:p15="http://schemas.microsoft.com/office/powerpoint/2012/main" userId="S::ashariff@vera.org::83b398a4-0a8b-4fc1-9c8d-d0f122a0e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a:srgbClr val="7F7F7F"/>
    <a:srgbClr val="4D4E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90" autoAdjust="0"/>
  </p:normalViewPr>
  <p:slideViewPr>
    <p:cSldViewPr snapToGrid="0">
      <p:cViewPr>
        <p:scale>
          <a:sx n="63" d="100"/>
          <a:sy n="63" d="100"/>
        </p:scale>
        <p:origin x="2028"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m Shariff" userId="83b398a4-0a8b-4fc1-9c8d-d0f122a0e060" providerId="ADAL" clId="{13070061-4514-4E31-B6D0-2CD80EBA7197}"/>
    <pc:docChg chg="custSel modSld">
      <pc:chgData name="Anem Shariff" userId="83b398a4-0a8b-4fc1-9c8d-d0f122a0e060" providerId="ADAL" clId="{13070061-4514-4E31-B6D0-2CD80EBA7197}" dt="2020-10-21T20:26:54.122" v="41" actId="1592"/>
      <pc:docMkLst>
        <pc:docMk/>
      </pc:docMkLst>
      <pc:sldChg chg="delCm modNotesTx">
        <pc:chgData name="Anem Shariff" userId="83b398a4-0a8b-4fc1-9c8d-d0f122a0e060" providerId="ADAL" clId="{13070061-4514-4E31-B6D0-2CD80EBA7197}" dt="2020-10-21T20:25:40.214" v="26" actId="1592"/>
        <pc:sldMkLst>
          <pc:docMk/>
          <pc:sldMk cId="1196086027" sldId="434"/>
        </pc:sldMkLst>
      </pc:sldChg>
      <pc:sldChg chg="modNotesTx">
        <pc:chgData name="Anem Shariff" userId="83b398a4-0a8b-4fc1-9c8d-d0f122a0e060" providerId="ADAL" clId="{13070061-4514-4E31-B6D0-2CD80EBA7197}" dt="2020-10-21T20:25:27.500" v="23" actId="20577"/>
        <pc:sldMkLst>
          <pc:docMk/>
          <pc:sldMk cId="847563738" sldId="435"/>
        </pc:sldMkLst>
      </pc:sldChg>
      <pc:sldChg chg="modNotesTx">
        <pc:chgData name="Anem Shariff" userId="83b398a4-0a8b-4fc1-9c8d-d0f122a0e060" providerId="ADAL" clId="{13070061-4514-4E31-B6D0-2CD80EBA7197}" dt="2020-10-21T20:25:23.754" v="22" actId="20577"/>
        <pc:sldMkLst>
          <pc:docMk/>
          <pc:sldMk cId="653950907" sldId="436"/>
        </pc:sldMkLst>
      </pc:sldChg>
      <pc:sldChg chg="delCm modNotesTx">
        <pc:chgData name="Anem Shariff" userId="83b398a4-0a8b-4fc1-9c8d-d0f122a0e060" providerId="ADAL" clId="{13070061-4514-4E31-B6D0-2CD80EBA7197}" dt="2020-10-21T20:26:40.438" v="40" actId="1592"/>
        <pc:sldMkLst>
          <pc:docMk/>
          <pc:sldMk cId="2286719163" sldId="438"/>
        </pc:sldMkLst>
      </pc:sldChg>
      <pc:sldChg chg="delCm modNotesTx">
        <pc:chgData name="Anem Shariff" userId="83b398a4-0a8b-4fc1-9c8d-d0f122a0e060" providerId="ADAL" clId="{13070061-4514-4E31-B6D0-2CD80EBA7197}" dt="2020-10-21T20:26:28.189" v="35" actId="1592"/>
        <pc:sldMkLst>
          <pc:docMk/>
          <pc:sldMk cId="268794105" sldId="439"/>
        </pc:sldMkLst>
      </pc:sldChg>
      <pc:sldChg chg="delCm modNotesTx">
        <pc:chgData name="Anem Shariff" userId="83b398a4-0a8b-4fc1-9c8d-d0f122a0e060" providerId="ADAL" clId="{13070061-4514-4E31-B6D0-2CD80EBA7197}" dt="2020-10-21T20:25:57.681" v="30" actId="1592"/>
        <pc:sldMkLst>
          <pc:docMk/>
          <pc:sldMk cId="1381595385" sldId="440"/>
        </pc:sldMkLst>
      </pc:sldChg>
      <pc:sldChg chg="modNotesTx">
        <pc:chgData name="Anem Shariff" userId="83b398a4-0a8b-4fc1-9c8d-d0f122a0e060" providerId="ADAL" clId="{13070061-4514-4E31-B6D0-2CD80EBA7197}" dt="2020-10-21T20:22:15.927" v="2" actId="20577"/>
        <pc:sldMkLst>
          <pc:docMk/>
          <pc:sldMk cId="563191562" sldId="443"/>
        </pc:sldMkLst>
      </pc:sldChg>
      <pc:sldChg chg="modNotesTx">
        <pc:chgData name="Anem Shariff" userId="83b398a4-0a8b-4fc1-9c8d-d0f122a0e060" providerId="ADAL" clId="{13070061-4514-4E31-B6D0-2CD80EBA7197}" dt="2020-10-21T20:22:06.189" v="0" actId="20577"/>
        <pc:sldMkLst>
          <pc:docMk/>
          <pc:sldMk cId="1762288233" sldId="448"/>
        </pc:sldMkLst>
      </pc:sldChg>
      <pc:sldChg chg="delCm modNotesTx">
        <pc:chgData name="Anem Shariff" userId="83b398a4-0a8b-4fc1-9c8d-d0f122a0e060" providerId="ADAL" clId="{13070061-4514-4E31-B6D0-2CD80EBA7197}" dt="2020-10-21T20:26:05.337" v="31" actId="1592"/>
        <pc:sldMkLst>
          <pc:docMk/>
          <pc:sldMk cId="1664400265" sldId="451"/>
        </pc:sldMkLst>
      </pc:sldChg>
      <pc:sldChg chg="modNotesTx">
        <pc:chgData name="Anem Shariff" userId="83b398a4-0a8b-4fc1-9c8d-d0f122a0e060" providerId="ADAL" clId="{13070061-4514-4E31-B6D0-2CD80EBA7197}" dt="2020-10-21T20:22:21.551" v="3" actId="20577"/>
        <pc:sldMkLst>
          <pc:docMk/>
          <pc:sldMk cId="2850493369" sldId="452"/>
        </pc:sldMkLst>
      </pc:sldChg>
      <pc:sldChg chg="delCm modNotesTx">
        <pc:chgData name="Anem Shariff" userId="83b398a4-0a8b-4fc1-9c8d-d0f122a0e060" providerId="ADAL" clId="{13070061-4514-4E31-B6D0-2CD80EBA7197}" dt="2020-10-21T20:26:33.664" v="36" actId="1592"/>
        <pc:sldMkLst>
          <pc:docMk/>
          <pc:sldMk cId="298627214" sldId="453"/>
        </pc:sldMkLst>
      </pc:sldChg>
      <pc:sldChg chg="delCm modNotesTx">
        <pc:chgData name="Anem Shariff" userId="83b398a4-0a8b-4fc1-9c8d-d0f122a0e060" providerId="ADAL" clId="{13070061-4514-4E31-B6D0-2CD80EBA7197}" dt="2020-10-21T20:24:05.021" v="8" actId="1592"/>
        <pc:sldMkLst>
          <pc:docMk/>
          <pc:sldMk cId="3457156459" sldId="456"/>
        </pc:sldMkLst>
      </pc:sldChg>
      <pc:sldChg chg="delCm modNotesTx">
        <pc:chgData name="Anem Shariff" userId="83b398a4-0a8b-4fc1-9c8d-d0f122a0e060" providerId="ADAL" clId="{13070061-4514-4E31-B6D0-2CD80EBA7197}" dt="2020-10-21T20:26:54.122" v="41" actId="1592"/>
        <pc:sldMkLst>
          <pc:docMk/>
          <pc:sldMk cId="3282261871" sldId="457"/>
        </pc:sldMkLst>
      </pc:sldChg>
      <pc:sldChg chg="modNotesTx">
        <pc:chgData name="Anem Shariff" userId="83b398a4-0a8b-4fc1-9c8d-d0f122a0e060" providerId="ADAL" clId="{13070061-4514-4E31-B6D0-2CD80EBA7197}" dt="2020-10-21T20:22:11.309" v="1" actId="20577"/>
        <pc:sldMkLst>
          <pc:docMk/>
          <pc:sldMk cId="4285137708" sldId="459"/>
        </pc:sldMkLst>
      </pc:sldChg>
      <pc:sldChg chg="modNotesTx">
        <pc:chgData name="Anem Shariff" userId="83b398a4-0a8b-4fc1-9c8d-d0f122a0e060" providerId="ADAL" clId="{13070061-4514-4E31-B6D0-2CD80EBA7197}" dt="2020-10-21T20:25:19.135" v="21" actId="20577"/>
        <pc:sldMkLst>
          <pc:docMk/>
          <pc:sldMk cId="1173019852" sldId="461"/>
        </pc:sldMkLst>
      </pc:sldChg>
      <pc:sldChg chg="modNotesTx">
        <pc:chgData name="Anem Shariff" userId="83b398a4-0a8b-4fc1-9c8d-d0f122a0e060" providerId="ADAL" clId="{13070061-4514-4E31-B6D0-2CD80EBA7197}" dt="2020-10-21T20:24:14.400" v="9" actId="20577"/>
        <pc:sldMkLst>
          <pc:docMk/>
          <pc:sldMk cId="2113924630" sldId="462"/>
        </pc:sldMkLst>
      </pc:sldChg>
      <pc:sldChg chg="modNotesTx">
        <pc:chgData name="Anem Shariff" userId="83b398a4-0a8b-4fc1-9c8d-d0f122a0e060" providerId="ADAL" clId="{13070061-4514-4E31-B6D0-2CD80EBA7197}" dt="2020-10-21T20:22:34.119" v="6" actId="20577"/>
        <pc:sldMkLst>
          <pc:docMk/>
          <pc:sldMk cId="1248119926" sldId="463"/>
        </pc:sldMkLst>
      </pc:sldChg>
      <pc:sldChg chg="modNotesTx">
        <pc:chgData name="Anem Shariff" userId="83b398a4-0a8b-4fc1-9c8d-d0f122a0e060" providerId="ADAL" clId="{13070061-4514-4E31-B6D0-2CD80EBA7197}" dt="2020-10-21T20:22:30.509" v="5" actId="20577"/>
        <pc:sldMkLst>
          <pc:docMk/>
          <pc:sldMk cId="3749685557" sldId="464"/>
        </pc:sldMkLst>
      </pc:sldChg>
      <pc:sldChg chg="modNotesTx">
        <pc:chgData name="Anem Shariff" userId="83b398a4-0a8b-4fc1-9c8d-d0f122a0e060" providerId="ADAL" clId="{13070061-4514-4E31-B6D0-2CD80EBA7197}" dt="2020-10-21T20:24:22.835" v="12" actId="5793"/>
        <pc:sldMkLst>
          <pc:docMk/>
          <pc:sldMk cId="2626446391" sldId="465"/>
        </pc:sldMkLst>
      </pc:sldChg>
      <pc:sldChg chg="delCm modNotesTx">
        <pc:chgData name="Anem Shariff" userId="83b398a4-0a8b-4fc1-9c8d-d0f122a0e060" providerId="ADAL" clId="{13070061-4514-4E31-B6D0-2CD80EBA7197}" dt="2020-10-21T20:25:44.894" v="27" actId="1592"/>
        <pc:sldMkLst>
          <pc:docMk/>
          <pc:sldMk cId="383693346" sldId="4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A34304-5519-8D41-A054-589A7EAB119A}" type="datetimeFigureOut">
              <a:rPr lang="en-US" smtClean="0"/>
              <a:t>10/16/2020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47B5BE-46AA-5942-B9CC-74D9C1D97FEE}" type="slidenum">
              <a:rPr lang="en-US" smtClean="0"/>
              <a:t>‹#›</a:t>
            </a:fld>
            <a:endParaRPr lang="en-US"/>
          </a:p>
        </p:txBody>
      </p:sp>
    </p:spTree>
    <p:extLst>
      <p:ext uri="{BB962C8B-B14F-4D97-AF65-F5344CB8AC3E}">
        <p14:creationId xmlns:p14="http://schemas.microsoft.com/office/powerpoint/2010/main" val="4156858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2468FC-452D-524D-A3F9-D09B5839C95E}" type="datetimeFigureOut">
              <a:rPr lang="en-US" smtClean="0"/>
              <a:t>10/16/2020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667DF9-3128-1745-9C6F-E7864CD765F5}" type="slidenum">
              <a:rPr lang="en-US" smtClean="0"/>
              <a:t>‹#›</a:t>
            </a:fld>
            <a:endParaRPr lang="en-US"/>
          </a:p>
        </p:txBody>
      </p:sp>
    </p:spTree>
    <p:extLst>
      <p:ext uri="{BB962C8B-B14F-4D97-AF65-F5344CB8AC3E}">
        <p14:creationId xmlns:p14="http://schemas.microsoft.com/office/powerpoint/2010/main" val="2048860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a:t>
            </a:fld>
            <a:endParaRPr lang="en-US"/>
          </a:p>
        </p:txBody>
      </p:sp>
    </p:spTree>
    <p:extLst>
      <p:ext uri="{BB962C8B-B14F-4D97-AF65-F5344CB8AC3E}">
        <p14:creationId xmlns:p14="http://schemas.microsoft.com/office/powerpoint/2010/main" val="72051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10</a:t>
            </a:fld>
            <a:endParaRPr lang="en-US"/>
          </a:p>
        </p:txBody>
      </p:sp>
    </p:spTree>
    <p:extLst>
      <p:ext uri="{BB962C8B-B14F-4D97-AF65-F5344CB8AC3E}">
        <p14:creationId xmlns:p14="http://schemas.microsoft.com/office/powerpoint/2010/main" val="347910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11</a:t>
            </a:fld>
            <a:endParaRPr lang="en-US"/>
          </a:p>
        </p:txBody>
      </p:sp>
    </p:spTree>
    <p:extLst>
      <p:ext uri="{BB962C8B-B14F-4D97-AF65-F5344CB8AC3E}">
        <p14:creationId xmlns:p14="http://schemas.microsoft.com/office/powerpoint/2010/main" val="36788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1" dirty="0"/>
          </a:p>
        </p:txBody>
      </p:sp>
      <p:sp>
        <p:nvSpPr>
          <p:cNvPr id="4" name="Slide Number Placeholder 3"/>
          <p:cNvSpPr>
            <a:spLocks noGrp="1"/>
          </p:cNvSpPr>
          <p:nvPr>
            <p:ph type="sldNum" sz="quarter" idx="5"/>
          </p:nvPr>
        </p:nvSpPr>
        <p:spPr/>
        <p:txBody>
          <a:bodyPr/>
          <a:lstStyle/>
          <a:p>
            <a:fld id="{E6667DF9-3128-1745-9C6F-E7864CD765F5}" type="slidenum">
              <a:rPr lang="en-US" smtClean="0"/>
              <a:t>12</a:t>
            </a:fld>
            <a:endParaRPr lang="en-US"/>
          </a:p>
        </p:txBody>
      </p:sp>
    </p:spTree>
    <p:extLst>
      <p:ext uri="{BB962C8B-B14F-4D97-AF65-F5344CB8AC3E}">
        <p14:creationId xmlns:p14="http://schemas.microsoft.com/office/powerpoint/2010/main" val="74211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13</a:t>
            </a:fld>
            <a:endParaRPr lang="en-US"/>
          </a:p>
        </p:txBody>
      </p:sp>
    </p:spTree>
    <p:extLst>
      <p:ext uri="{BB962C8B-B14F-4D97-AF65-F5344CB8AC3E}">
        <p14:creationId xmlns:p14="http://schemas.microsoft.com/office/powerpoint/2010/main" val="44594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14</a:t>
            </a:fld>
            <a:endParaRPr lang="en-US"/>
          </a:p>
        </p:txBody>
      </p:sp>
    </p:spTree>
    <p:extLst>
      <p:ext uri="{BB962C8B-B14F-4D97-AF65-F5344CB8AC3E}">
        <p14:creationId xmlns:p14="http://schemas.microsoft.com/office/powerpoint/2010/main" val="306313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15</a:t>
            </a:fld>
            <a:endParaRPr lang="en-US"/>
          </a:p>
        </p:txBody>
      </p:sp>
    </p:spTree>
    <p:extLst>
      <p:ext uri="{BB962C8B-B14F-4D97-AF65-F5344CB8AC3E}">
        <p14:creationId xmlns:p14="http://schemas.microsoft.com/office/powerpoint/2010/main" val="32437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16</a:t>
            </a:fld>
            <a:endParaRPr lang="en-US"/>
          </a:p>
        </p:txBody>
      </p:sp>
    </p:spTree>
    <p:extLst>
      <p:ext uri="{BB962C8B-B14F-4D97-AF65-F5344CB8AC3E}">
        <p14:creationId xmlns:p14="http://schemas.microsoft.com/office/powerpoint/2010/main" val="324986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chemeClr val="bg2"/>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17</a:t>
            </a:fld>
            <a:endParaRPr lang="en-US"/>
          </a:p>
        </p:txBody>
      </p:sp>
    </p:spTree>
    <p:extLst>
      <p:ext uri="{BB962C8B-B14F-4D97-AF65-F5344CB8AC3E}">
        <p14:creationId xmlns:p14="http://schemas.microsoft.com/office/powerpoint/2010/main" val="419769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18</a:t>
            </a:fld>
            <a:endParaRPr lang="en-US"/>
          </a:p>
        </p:txBody>
      </p:sp>
    </p:spTree>
    <p:extLst>
      <p:ext uri="{BB962C8B-B14F-4D97-AF65-F5344CB8AC3E}">
        <p14:creationId xmlns:p14="http://schemas.microsoft.com/office/powerpoint/2010/main" val="156785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19</a:t>
            </a:fld>
            <a:endParaRPr lang="en-US"/>
          </a:p>
        </p:txBody>
      </p:sp>
    </p:spTree>
    <p:extLst>
      <p:ext uri="{BB962C8B-B14F-4D97-AF65-F5344CB8AC3E}">
        <p14:creationId xmlns:p14="http://schemas.microsoft.com/office/powerpoint/2010/main" val="229315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cs typeface="Calibri"/>
            </a:endParaRPr>
          </a:p>
          <a:p>
            <a:endParaRPr lang="en-US" dirty="0">
              <a:solidFill>
                <a:srgbClr val="000000"/>
              </a:solidFill>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2</a:t>
            </a:fld>
            <a:endParaRPr lang="en-US"/>
          </a:p>
        </p:txBody>
      </p:sp>
    </p:spTree>
    <p:extLst>
      <p:ext uri="{BB962C8B-B14F-4D97-AF65-F5344CB8AC3E}">
        <p14:creationId xmlns:p14="http://schemas.microsoft.com/office/powerpoint/2010/main" val="273875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20</a:t>
            </a:fld>
            <a:endParaRPr lang="en-US"/>
          </a:p>
        </p:txBody>
      </p:sp>
    </p:spTree>
    <p:extLst>
      <p:ext uri="{BB962C8B-B14F-4D97-AF65-F5344CB8AC3E}">
        <p14:creationId xmlns:p14="http://schemas.microsoft.com/office/powerpoint/2010/main" val="260487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21</a:t>
            </a:fld>
            <a:endParaRPr lang="en-US"/>
          </a:p>
        </p:txBody>
      </p:sp>
    </p:spTree>
    <p:extLst>
      <p:ext uri="{BB962C8B-B14F-4D97-AF65-F5344CB8AC3E}">
        <p14:creationId xmlns:p14="http://schemas.microsoft.com/office/powerpoint/2010/main" val="93285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3</a:t>
            </a:fld>
            <a:endParaRPr lang="en-US"/>
          </a:p>
        </p:txBody>
      </p:sp>
    </p:spTree>
    <p:extLst>
      <p:ext uri="{BB962C8B-B14F-4D97-AF65-F5344CB8AC3E}">
        <p14:creationId xmlns:p14="http://schemas.microsoft.com/office/powerpoint/2010/main" val="287784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E6667DF9-3128-1745-9C6F-E7864CD765F5}" type="slidenum">
              <a:rPr lang="en-US" smtClean="0"/>
              <a:t>4</a:t>
            </a:fld>
            <a:endParaRPr lang="en-US"/>
          </a:p>
        </p:txBody>
      </p:sp>
    </p:spTree>
    <p:extLst>
      <p:ext uri="{BB962C8B-B14F-4D97-AF65-F5344CB8AC3E}">
        <p14:creationId xmlns:p14="http://schemas.microsoft.com/office/powerpoint/2010/main" val="122358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5</a:t>
            </a:fld>
            <a:endParaRPr lang="en-US"/>
          </a:p>
        </p:txBody>
      </p:sp>
    </p:spTree>
    <p:extLst>
      <p:ext uri="{BB962C8B-B14F-4D97-AF65-F5344CB8AC3E}">
        <p14:creationId xmlns:p14="http://schemas.microsoft.com/office/powerpoint/2010/main" val="371789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6</a:t>
            </a:fld>
            <a:endParaRPr lang="en-US"/>
          </a:p>
        </p:txBody>
      </p:sp>
    </p:spTree>
    <p:extLst>
      <p:ext uri="{BB962C8B-B14F-4D97-AF65-F5344CB8AC3E}">
        <p14:creationId xmlns:p14="http://schemas.microsoft.com/office/powerpoint/2010/main" val="263037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7</a:t>
            </a:fld>
            <a:endParaRPr lang="en-US"/>
          </a:p>
        </p:txBody>
      </p:sp>
    </p:spTree>
    <p:extLst>
      <p:ext uri="{BB962C8B-B14F-4D97-AF65-F5344CB8AC3E}">
        <p14:creationId xmlns:p14="http://schemas.microsoft.com/office/powerpoint/2010/main" val="196514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8</a:t>
            </a:fld>
            <a:endParaRPr lang="en-US"/>
          </a:p>
        </p:txBody>
      </p:sp>
    </p:spTree>
    <p:extLst>
      <p:ext uri="{BB962C8B-B14F-4D97-AF65-F5344CB8AC3E}">
        <p14:creationId xmlns:p14="http://schemas.microsoft.com/office/powerpoint/2010/main" val="406262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endParaRPr lang="en-US" dirty="0"/>
          </a:p>
          <a:p>
            <a:pPr>
              <a:buFont typeface="+mj-lt"/>
            </a:pPr>
            <a:endParaRPr lang="en-US" dirty="0">
              <a:solidFill>
                <a:srgbClr val="EEECE1"/>
              </a:solidFill>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9</a:t>
            </a:fld>
            <a:endParaRPr lang="en-US"/>
          </a:p>
        </p:txBody>
      </p:sp>
    </p:spTree>
    <p:extLst>
      <p:ext uri="{BB962C8B-B14F-4D97-AF65-F5344CB8AC3E}">
        <p14:creationId xmlns:p14="http://schemas.microsoft.com/office/powerpoint/2010/main" val="47860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1278" y="1855818"/>
            <a:ext cx="6727147" cy="558428"/>
          </a:xfrm>
        </p:spPr>
        <p:txBody>
          <a:bodyPr/>
          <a:lstStyle/>
          <a:p>
            <a:r>
              <a:rPr lang="en-US"/>
              <a:t>Click to edit Master title style</a:t>
            </a:r>
          </a:p>
        </p:txBody>
      </p:sp>
      <p:sp>
        <p:nvSpPr>
          <p:cNvPr id="3" name="Subtitle 2"/>
          <p:cNvSpPr>
            <a:spLocks noGrp="1"/>
          </p:cNvSpPr>
          <p:nvPr>
            <p:ph type="subTitle" idx="1"/>
          </p:nvPr>
        </p:nvSpPr>
        <p:spPr>
          <a:xfrm>
            <a:off x="1201278" y="2753452"/>
            <a:ext cx="6727147" cy="246221"/>
          </a:xfrm>
        </p:spPr>
        <p:txBody>
          <a:bodyPr/>
          <a:lstStyle>
            <a:lvl1pPr marL="0" indent="0" algn="l">
              <a:spcBef>
                <a:spcPts val="600"/>
              </a:spcBef>
              <a:spcAft>
                <a:spcPts val="60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168B1DC-8C0F-AE44-B17A-463D2D04D7DA}" type="slidenum">
              <a:rPr lang="en-US" smtClean="0"/>
              <a:t>‹#›</a:t>
            </a:fld>
            <a:endParaRPr lang="en-US"/>
          </a:p>
        </p:txBody>
      </p:sp>
      <p:cxnSp>
        <p:nvCxnSpPr>
          <p:cNvPr id="7" name="Straight Connector 6"/>
          <p:cNvCxnSpPr/>
          <p:nvPr userDrawn="1"/>
        </p:nvCxnSpPr>
        <p:spPr>
          <a:xfrm>
            <a:off x="1219202" y="2514600"/>
            <a:ext cx="670922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72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18A01-7EF3-491F-832F-4A03F541ACEF}"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426381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618A01-7EF3-491F-832F-4A03F541ACEF}"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331477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618A01-7EF3-491F-832F-4A03F541ACEF}"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96275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18A01-7EF3-491F-832F-4A03F541ACEF}"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61342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18A01-7EF3-491F-832F-4A03F541ACEF}"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51324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18A01-7EF3-491F-832F-4A03F541ACEF}"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7920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18A01-7EF3-491F-832F-4A03F541ACEF}"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94876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109035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15657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18A01-7EF3-491F-832F-4A03F541ACEF}"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100130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168B1DC-8C0F-AE44-B17A-463D2D04D7DA}" type="slidenum">
              <a:rPr lang="en-US" smtClean="0"/>
              <a:t>‹#›</a:t>
            </a:fld>
            <a:endParaRPr lang="en-US"/>
          </a:p>
        </p:txBody>
      </p:sp>
      <p:cxnSp>
        <p:nvCxnSpPr>
          <p:cNvPr id="7" name="Straight Connector 6"/>
          <p:cNvCxnSpPr/>
          <p:nvPr userDrawn="1"/>
        </p:nvCxnSpPr>
        <p:spPr>
          <a:xfrm>
            <a:off x="1219200" y="1642074"/>
            <a:ext cx="1828800"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userDrawn="1"/>
        </p:nvSpPr>
        <p:spPr>
          <a:xfrm>
            <a:off x="1219200" y="1407358"/>
            <a:ext cx="1828800" cy="153888"/>
          </a:xfrm>
          <a:prstGeom prst="rect">
            <a:avLst/>
          </a:prstGeom>
          <a:noFill/>
        </p:spPr>
        <p:txBody>
          <a:bodyPr wrap="square" lIns="0" tIns="0" rIns="0" bIns="0" rtlCol="0">
            <a:spAutoFit/>
          </a:bodyPr>
          <a:lstStyle/>
          <a:p>
            <a:r>
              <a:rPr lang="en-US" sz="1000">
                <a:solidFill>
                  <a:srgbClr val="FFFFFF"/>
                </a:solidFill>
                <a:latin typeface="Verdana"/>
                <a:cs typeface="Verdana"/>
              </a:rPr>
              <a:t>October</a:t>
            </a:r>
            <a:r>
              <a:rPr lang="en-US" sz="1000" baseline="0">
                <a:solidFill>
                  <a:srgbClr val="FFFFFF"/>
                </a:solidFill>
                <a:latin typeface="Verdana"/>
                <a:cs typeface="Verdana"/>
              </a:rPr>
              <a:t> 17</a:t>
            </a:r>
            <a:r>
              <a:rPr lang="en-US" sz="1000">
                <a:solidFill>
                  <a:srgbClr val="FFFFFF"/>
                </a:solidFill>
                <a:latin typeface="Verdana"/>
                <a:cs typeface="Verdana"/>
              </a:rPr>
              <a:t>, 2018</a:t>
            </a:r>
          </a:p>
        </p:txBody>
      </p:sp>
    </p:spTree>
    <p:extLst>
      <p:ext uri="{BB962C8B-B14F-4D97-AF65-F5344CB8AC3E}">
        <p14:creationId xmlns:p14="http://schemas.microsoft.com/office/powerpoint/2010/main" val="67973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8B627D-F25A-4EA4-9990-EA0497A1D27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85238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35130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8B627D-F25A-4EA4-9990-EA0497A1D27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400312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8B627D-F25A-4EA4-9990-EA0497A1D27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2872927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8B627D-F25A-4EA4-9990-EA0497A1D276}"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3419489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8B627D-F25A-4EA4-9990-EA0497A1D276}"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260594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B627D-F25A-4EA4-9990-EA0497A1D276}"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3239188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B627D-F25A-4EA4-9990-EA0497A1D27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402722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B627D-F25A-4EA4-9990-EA0497A1D27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654766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44443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2" y="1853029"/>
            <a:ext cx="6709223" cy="553998"/>
          </a:xfrm>
        </p:spPr>
        <p:txBody>
          <a:bodyPr/>
          <a:lstStyle>
            <a:lvl1pPr>
              <a:defRPr b="0"/>
            </a:lvl1p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E657E750-29BA-B249-B0B7-D7FF0F52F088}" type="datetime1">
              <a:rPr lang="en-US" smtClean="0"/>
              <a:t>10/16/2020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168B1DC-8C0F-AE44-B17A-463D2D04D7DA}" type="slidenum">
              <a:rPr lang="en-US" smtClean="0"/>
              <a:t>‹#›</a:t>
            </a:fld>
            <a:endParaRPr lang="en-US"/>
          </a:p>
        </p:txBody>
      </p:sp>
      <p:cxnSp>
        <p:nvCxnSpPr>
          <p:cNvPr id="6" name="Straight Connector 5"/>
          <p:cNvCxnSpPr/>
          <p:nvPr userDrawn="1"/>
        </p:nvCxnSpPr>
        <p:spPr>
          <a:xfrm>
            <a:off x="1219202" y="2514600"/>
            <a:ext cx="670922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73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574586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53998"/>
          </a:xfrm>
        </p:spPr>
        <p:txBody>
          <a:bodyPr/>
          <a:lstStyle/>
          <a:p>
            <a:r>
              <a:rPr lang="en-US"/>
              <a:t>Click to edit Master title style</a:t>
            </a:r>
          </a:p>
        </p:txBody>
      </p:sp>
      <p:sp>
        <p:nvSpPr>
          <p:cNvPr id="3" name="Subtitle 2"/>
          <p:cNvSpPr>
            <a:spLocks noGrp="1"/>
          </p:cNvSpPr>
          <p:nvPr>
            <p:ph type="subTitle" idx="1"/>
          </p:nvPr>
        </p:nvSpPr>
        <p:spPr>
          <a:xfrm>
            <a:off x="838200" y="1609259"/>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7874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062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83"/>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spTree>
    <p:extLst>
      <p:ext uri="{BB962C8B-B14F-4D97-AF65-F5344CB8AC3E}">
        <p14:creationId xmlns:p14="http://schemas.microsoft.com/office/powerpoint/2010/main" val="704600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4"/>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t>‹#›</a:t>
            </a:fld>
            <a:endParaRPr lang="en-US"/>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5339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t>‹#›</a:t>
            </a:fld>
            <a:endParaRPr lang="en-US"/>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373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t>‹#›</a:t>
            </a:fld>
            <a:endParaRPr lang="en-US"/>
          </a:p>
        </p:txBody>
      </p:sp>
    </p:spTree>
    <p:extLst>
      <p:ext uri="{BB962C8B-B14F-4D97-AF65-F5344CB8AC3E}">
        <p14:creationId xmlns:p14="http://schemas.microsoft.com/office/powerpoint/2010/main" val="1036436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65411"/>
            <a:ext cx="7456326" cy="553998"/>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2" y="1551015"/>
            <a:ext cx="4370119"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t>‹#›</a:t>
            </a:fld>
            <a:endParaRPr lang="en-US"/>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3" y="1551014"/>
            <a:ext cx="2928825" cy="1834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9"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8"/>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429947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53998"/>
          </a:xfrm>
        </p:spPr>
        <p:txBody>
          <a:bodyPr/>
          <a:lstStyle/>
          <a:p>
            <a:r>
              <a:rPr lang="en-US"/>
              <a:t>Click to edit Master title style</a:t>
            </a:r>
          </a:p>
        </p:txBody>
      </p:sp>
      <p:sp>
        <p:nvSpPr>
          <p:cNvPr id="3" name="Subtitle 2"/>
          <p:cNvSpPr>
            <a:spLocks noGrp="1"/>
          </p:cNvSpPr>
          <p:nvPr>
            <p:ph type="subTitle" idx="1"/>
          </p:nvPr>
        </p:nvSpPr>
        <p:spPr>
          <a:xfrm>
            <a:off x="838200" y="1609259"/>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9249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5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803AC5FB-05D5-5446-9EED-95CC09749414}" type="datetime1">
              <a:rPr lang="en-US" smtClean="0"/>
              <a:t>10/16/2020</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168B1DC-8C0F-AE44-B17A-463D2D04D7DA}" type="slidenum">
              <a:rPr lang="en-US" smtClean="0"/>
              <a:t>‹#›</a:t>
            </a:fld>
            <a:endParaRPr lang="en-US"/>
          </a:p>
        </p:txBody>
      </p:sp>
    </p:spTree>
    <p:extLst>
      <p:ext uri="{BB962C8B-B14F-4D97-AF65-F5344CB8AC3E}">
        <p14:creationId xmlns:p14="http://schemas.microsoft.com/office/powerpoint/2010/main" val="3623207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83"/>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118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4"/>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6206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8609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25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65411"/>
            <a:ext cx="7456326" cy="553998"/>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2" y="1551015"/>
            <a:ext cx="4370119"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3" y="1551014"/>
            <a:ext cx="2928825" cy="1834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9"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8"/>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2014043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53998"/>
          </a:xfrm>
        </p:spPr>
        <p:txBody>
          <a:bodyPr/>
          <a:lstStyle/>
          <a:p>
            <a:r>
              <a:rPr lang="en-US"/>
              <a:t>Click to edit Master title style</a:t>
            </a:r>
          </a:p>
        </p:txBody>
      </p:sp>
      <p:sp>
        <p:nvSpPr>
          <p:cNvPr id="3" name="Subtitle 2"/>
          <p:cNvSpPr>
            <a:spLocks noGrp="1"/>
          </p:cNvSpPr>
          <p:nvPr>
            <p:ph type="subTitle" idx="1"/>
          </p:nvPr>
        </p:nvSpPr>
        <p:spPr>
          <a:xfrm>
            <a:off x="838200" y="1609259"/>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1269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974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83"/>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08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4"/>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7968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230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3228149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06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65411"/>
            <a:ext cx="7456326" cy="553998"/>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2" y="1551015"/>
            <a:ext cx="4370119"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3" y="1551014"/>
            <a:ext cx="2928825" cy="1834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9"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8"/>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411483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53998"/>
          </a:xfrm>
        </p:spPr>
        <p:txBody>
          <a:bodyPr/>
          <a:lstStyle/>
          <a:p>
            <a:r>
              <a:rPr lang="en-US"/>
              <a:t>Click to edit Master title style</a:t>
            </a:r>
          </a:p>
        </p:txBody>
      </p:sp>
      <p:sp>
        <p:nvSpPr>
          <p:cNvPr id="3" name="Subtitle 2"/>
          <p:cNvSpPr>
            <a:spLocks noGrp="1"/>
          </p:cNvSpPr>
          <p:nvPr>
            <p:ph type="subTitle" idx="1"/>
          </p:nvPr>
        </p:nvSpPr>
        <p:spPr>
          <a:xfrm>
            <a:off x="838200" y="1609259"/>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9134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83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83"/>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162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4"/>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6773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0964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738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65411"/>
            <a:ext cx="7456326" cy="553998"/>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2" y="1551015"/>
            <a:ext cx="4370119"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3" y="1551014"/>
            <a:ext cx="2928825" cy="1834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9"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8"/>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3358745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1769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3342C1FE-4F7C-5443-A6CA-08F341434660}" type="datetime1">
              <a:rPr lang="en-US" smtClean="0"/>
              <a:t>10/16/2020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4004464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3342C1FE-4F7C-5443-A6CA-08F341434660}" type="datetime1">
              <a:rPr lang="en-US" smtClean="0">
                <a:solidFill>
                  <a:prstClr val="black"/>
                </a:solidFill>
              </a:rPr>
              <a:pPr/>
              <a:t>10/16/2020</a:t>
            </a:fld>
            <a:endParaRPr lang="en-US">
              <a:solidFill>
                <a:prstClr val="black"/>
              </a:solidFill>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3881888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392C452F-0EF8-5E44-92CF-7144580CC0DA}" type="datetime1">
              <a:rPr lang="en-US" smtClean="0">
                <a:solidFill>
                  <a:prstClr val="black"/>
                </a:solidFill>
              </a:rPr>
              <a:pPr/>
              <a:t>10/16/2020</a:t>
            </a:fld>
            <a:endParaRPr lang="en-US">
              <a:solidFill>
                <a:prstClr val="black"/>
              </a:solidFill>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234805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392C452F-0EF8-5E44-92CF-7144580CC0DA}" type="datetime1">
              <a:rPr lang="en-US" smtClean="0"/>
              <a:t>10/16/2020</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234443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618A01-7EF3-491F-832F-4A03F541ACEF}"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72593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53845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2" y="1761495"/>
            <a:ext cx="6709223" cy="5539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1219200" y="2758280"/>
            <a:ext cx="6709224" cy="155427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b="0" i="1">
                <a:solidFill>
                  <a:srgbClr val="7F7F7F"/>
                </a:solidFill>
                <a:latin typeface="Verdana"/>
                <a:cs typeface="Verdana"/>
              </a:defRPr>
            </a:lvl1pPr>
          </a:lstStyle>
          <a:p>
            <a:fld id="{7168B1DC-8C0F-AE44-B17A-463D2D04D7DA}" type="slidenum">
              <a:rPr lang="en-US" smtClean="0"/>
              <a:pPr/>
              <a:t>‹#›</a:t>
            </a:fld>
            <a:endParaRPr lang="en-US"/>
          </a:p>
        </p:txBody>
      </p:sp>
      <p:pic>
        <p:nvPicPr>
          <p:cNvPr id="7" name="Picture 6" descr="RGB Center and Program Logos CIJ-01.png"/>
          <p:cNvPicPr>
            <a:picLocks noChangeAspect="1"/>
          </p:cNvPicPr>
          <p:nvPr userDrawn="1"/>
        </p:nvPicPr>
        <p:blipFill>
          <a:blip r:embed="rId7" cstate="print"/>
          <a:stretch>
            <a:fillRect/>
          </a:stretch>
        </p:blipFill>
        <p:spPr>
          <a:xfrm>
            <a:off x="228602" y="6345936"/>
            <a:ext cx="3542361" cy="512064"/>
          </a:xfrm>
          <a:prstGeom prst="rect">
            <a:avLst/>
          </a:prstGeom>
        </p:spPr>
      </p:pic>
    </p:spTree>
    <p:extLst>
      <p:ext uri="{BB962C8B-B14F-4D97-AF65-F5344CB8AC3E}">
        <p14:creationId xmlns:p14="http://schemas.microsoft.com/office/powerpoint/2010/main" val="336488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ftr="0"/>
  <p:txStyles>
    <p:titleStyle>
      <a:lvl1pPr algn="l" defTabSz="457200" rtl="0" eaLnBrk="1" latinLnBrk="0" hangingPunct="1">
        <a:spcBef>
          <a:spcPct val="0"/>
        </a:spcBef>
        <a:buNone/>
        <a:defRPr sz="3600" b="0" i="0" kern="1200">
          <a:solidFill>
            <a:schemeClr val="bg1"/>
          </a:solidFill>
          <a:latin typeface="Georgia"/>
          <a:ea typeface="+mj-ea"/>
          <a:cs typeface="Georgia"/>
        </a:defRPr>
      </a:lvl1pPr>
    </p:titleStyle>
    <p:bodyStyle>
      <a:lvl1pPr marL="0" indent="0" algn="l" defTabSz="457200" rtl="0" eaLnBrk="1" latinLnBrk="0" hangingPunct="1">
        <a:spcBef>
          <a:spcPct val="20000"/>
        </a:spcBef>
        <a:spcAft>
          <a:spcPts val="1200"/>
        </a:spcAft>
        <a:buFont typeface="Arial"/>
        <a:buNone/>
        <a:defRPr sz="1600" b="0" i="0" kern="1200">
          <a:solidFill>
            <a:schemeClr val="bg1"/>
          </a:solidFill>
          <a:latin typeface="Verdana"/>
          <a:ea typeface="+mn-ea"/>
          <a:cs typeface="Verdana"/>
        </a:defRPr>
      </a:lvl1pPr>
      <a:lvl2pPr marL="0" indent="0" algn="l" defTabSz="457200" rtl="0" eaLnBrk="1" latinLnBrk="0" hangingPunct="1">
        <a:spcBef>
          <a:spcPts val="0"/>
        </a:spcBef>
        <a:spcAft>
          <a:spcPts val="0"/>
        </a:spcAft>
        <a:buFont typeface="Arial"/>
        <a:buNone/>
        <a:defRPr sz="1200" b="1" i="0" kern="1200">
          <a:solidFill>
            <a:srgbClr val="FFFFFF"/>
          </a:solidFill>
          <a:latin typeface="Verdana"/>
          <a:ea typeface="+mn-ea"/>
          <a:cs typeface="Verdana"/>
        </a:defRPr>
      </a:lvl2pPr>
      <a:lvl3pPr marL="0" indent="0" algn="l" defTabSz="457200" rtl="0" eaLnBrk="1" latinLnBrk="0" hangingPunct="1">
        <a:spcBef>
          <a:spcPts val="840"/>
        </a:spcBef>
        <a:spcAft>
          <a:spcPts val="600"/>
        </a:spcAft>
        <a:buFontTx/>
        <a:buNone/>
        <a:defRPr sz="1400" b="0" i="0" kern="1200" baseline="0">
          <a:solidFill>
            <a:schemeClr val="bg1"/>
          </a:solidFill>
          <a:latin typeface="Georgia"/>
          <a:ea typeface="+mn-ea"/>
          <a:cs typeface="+mn-cs"/>
        </a:defRPr>
      </a:lvl3pPr>
      <a:lvl4pPr marL="0" indent="0" algn="l" defTabSz="457200" rtl="0" eaLnBrk="1" latinLnBrk="0" hangingPunct="1">
        <a:spcBef>
          <a:spcPts val="600"/>
        </a:spcBef>
        <a:spcAft>
          <a:spcPts val="600"/>
        </a:spcAft>
        <a:buFontTx/>
        <a:buNone/>
        <a:defRPr sz="1000" b="1" i="0" kern="1200">
          <a:solidFill>
            <a:schemeClr val="bg1"/>
          </a:solidFill>
          <a:latin typeface="Verdana"/>
          <a:ea typeface="+mn-ea"/>
          <a:cs typeface="Verdana"/>
        </a:defRPr>
      </a:lvl4pPr>
      <a:lvl5pPr marL="0" indent="0" algn="l" defTabSz="457200" rtl="0" eaLnBrk="1" latinLnBrk="0" hangingPunct="1">
        <a:spcBef>
          <a:spcPts val="600"/>
        </a:spcBef>
        <a:spcAft>
          <a:spcPts val="600"/>
        </a:spcAft>
        <a:buFontTx/>
        <a:buNone/>
        <a:defRPr sz="1200" b="1" i="0" kern="1200" baseline="0">
          <a:solidFill>
            <a:schemeClr val="bg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E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2528" y="583568"/>
            <a:ext cx="7183269" cy="519800"/>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962527" y="1600204"/>
            <a:ext cx="7183271" cy="127727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900" i="1">
                <a:solidFill>
                  <a:srgbClr val="7F7F7F"/>
                </a:solidFill>
                <a:latin typeface="Verdana"/>
                <a:cs typeface="Verdana"/>
              </a:defRPr>
            </a:lvl1pPr>
          </a:lstStyle>
          <a:p>
            <a:fld id="{F597518A-1CB9-F347-AA11-68119F344C56}"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_CIJ WHT.png"/>
          <p:cNvPicPr>
            <a:picLocks noChangeAspect="1"/>
          </p:cNvPicPr>
          <p:nvPr userDrawn="1"/>
        </p:nvPicPr>
        <p:blipFill>
          <a:blip r:embed="rId5" cstate="print"/>
          <a:stretch>
            <a:fillRect/>
          </a:stretch>
        </p:blipFill>
        <p:spPr>
          <a:xfrm>
            <a:off x="228602" y="6345936"/>
            <a:ext cx="3591559" cy="512064"/>
          </a:xfrm>
          <a:prstGeom prst="rect">
            <a:avLst/>
          </a:prstGeom>
        </p:spPr>
      </p:pic>
      <p:cxnSp>
        <p:nvCxnSpPr>
          <p:cNvPr id="11" name="Straight Connector 10"/>
          <p:cNvCxnSpPr/>
          <p:nvPr userDrawn="1"/>
        </p:nvCxnSpPr>
        <p:spPr>
          <a:xfrm>
            <a:off x="962526" y="1219200"/>
            <a:ext cx="718327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6986"/>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hf sldNum="0" hdr="0" ftr="0"/>
  <p:txStyles>
    <p:titleStyle>
      <a:lvl1pPr algn="l" defTabSz="457200" rtl="0" eaLnBrk="1" latinLnBrk="0" hangingPunct="1">
        <a:lnSpc>
          <a:spcPts val="4000"/>
        </a:lnSpc>
        <a:spcBef>
          <a:spcPct val="0"/>
        </a:spcBef>
        <a:spcAft>
          <a:spcPts val="1200"/>
        </a:spcAft>
        <a:buNone/>
        <a:defRPr sz="3600" kern="1200" baseline="0">
          <a:solidFill>
            <a:schemeClr val="bg1"/>
          </a:solidFill>
          <a:latin typeface="Georgia"/>
          <a:ea typeface="+mj-ea"/>
          <a:cs typeface="+mj-cs"/>
        </a:defRPr>
      </a:lvl1pPr>
    </p:titleStyle>
    <p:bodyStyle>
      <a:lvl1pPr marL="0" indent="0" algn="l" defTabSz="457200" rtl="0" eaLnBrk="1" latinLnBrk="0" hangingPunct="1">
        <a:spcBef>
          <a:spcPts val="0"/>
        </a:spcBef>
        <a:spcAft>
          <a:spcPts val="1800"/>
        </a:spcAft>
        <a:buFontTx/>
        <a:buNone/>
        <a:defRPr sz="1600" kern="1200" baseline="0">
          <a:solidFill>
            <a:schemeClr val="bg1"/>
          </a:solidFill>
          <a:latin typeface="Verdana"/>
          <a:ea typeface="+mn-ea"/>
          <a:cs typeface="+mn-cs"/>
        </a:defRPr>
      </a:lvl1pPr>
      <a:lvl2pPr marL="0" indent="0" algn="l" defTabSz="457200" rtl="0" eaLnBrk="1" latinLnBrk="0" hangingPunct="1">
        <a:spcBef>
          <a:spcPts val="0"/>
        </a:spcBef>
        <a:spcAft>
          <a:spcPts val="0"/>
        </a:spcAft>
        <a:buFontTx/>
        <a:buNone/>
        <a:defRPr sz="1200" b="1" i="0" kern="1200" baseline="0">
          <a:solidFill>
            <a:schemeClr val="bg1"/>
          </a:solidFill>
          <a:latin typeface="Verdana"/>
          <a:ea typeface="+mn-ea"/>
          <a:cs typeface="+mn-cs"/>
        </a:defRPr>
      </a:lvl2pPr>
      <a:lvl3pPr marL="0" indent="0" algn="l" defTabSz="457200" rtl="0" eaLnBrk="1" latinLnBrk="0" hangingPunct="1">
        <a:spcBef>
          <a:spcPts val="0"/>
        </a:spcBef>
        <a:spcAft>
          <a:spcPts val="0"/>
        </a:spcAft>
        <a:buFontTx/>
        <a:buNone/>
        <a:defRPr sz="1400" b="0" i="0" kern="1200">
          <a:solidFill>
            <a:schemeClr val="bg1"/>
          </a:solidFill>
          <a:latin typeface="Georgia"/>
          <a:ea typeface="+mn-ea"/>
          <a:cs typeface="Georgia"/>
        </a:defRPr>
      </a:lvl3pPr>
      <a:lvl4pPr marL="182880" indent="-182880" algn="l" defTabSz="457200" rtl="0" eaLnBrk="1" latinLnBrk="0" hangingPunct="1">
        <a:spcBef>
          <a:spcPts val="0"/>
        </a:spcBef>
        <a:spcAft>
          <a:spcPts val="0"/>
        </a:spcAft>
        <a:buClr>
          <a:srgbClr val="EF4136"/>
        </a:buClr>
        <a:buFont typeface="Arial"/>
        <a:buChar char="•"/>
        <a:defRPr sz="1400" b="0" i="0" kern="1200" baseline="0">
          <a:solidFill>
            <a:schemeClr val="bg1"/>
          </a:solidFill>
          <a:latin typeface="Georgia"/>
          <a:ea typeface="+mn-ea"/>
          <a:cs typeface="+mn-cs"/>
        </a:defRPr>
      </a:lvl4pPr>
      <a:lvl5pPr marL="0" indent="0" algn="l" defTabSz="457200" rtl="0" eaLnBrk="1" latinLnBrk="0" hangingPunct="1">
        <a:spcBef>
          <a:spcPts val="0"/>
        </a:spcBef>
        <a:spcAft>
          <a:spcPts val="0"/>
        </a:spcAft>
        <a:buFontTx/>
        <a:buNone/>
        <a:defRPr sz="1200" b="0" i="0" kern="1200">
          <a:solidFill>
            <a:srgbClr val="FFFFF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8A01-7EF3-491F-832F-4A03F541ACEF}" type="datetimeFigureOut">
              <a:rPr lang="en-US" smtClean="0"/>
              <a:t>10/16/2020</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9101-1D81-4401-8074-E8B149559E4F}" type="slidenum">
              <a:rPr lang="en-US" smtClean="0"/>
              <a:t>‹#›</a:t>
            </a:fld>
            <a:endParaRPr lang="en-US"/>
          </a:p>
        </p:txBody>
      </p:sp>
    </p:spTree>
    <p:extLst>
      <p:ext uri="{BB962C8B-B14F-4D97-AF65-F5344CB8AC3E}">
        <p14:creationId xmlns:p14="http://schemas.microsoft.com/office/powerpoint/2010/main" val="3249863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B627D-F25A-4EA4-9990-EA0497A1D276}" type="datetimeFigureOut">
              <a:rPr lang="en-US" smtClean="0"/>
              <a:t>10/16/2020</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6A54F-EE3A-48F8-A064-C18932141554}" type="slidenum">
              <a:rPr lang="en-US" smtClean="0"/>
              <a:t>‹#›</a:t>
            </a:fld>
            <a:endParaRPr lang="en-US"/>
          </a:p>
        </p:txBody>
      </p:sp>
    </p:spTree>
    <p:extLst>
      <p:ext uri="{BB962C8B-B14F-4D97-AF65-F5344CB8AC3E}">
        <p14:creationId xmlns:p14="http://schemas.microsoft.com/office/powerpoint/2010/main" val="15478295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4"/>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 CIJ-01.png"/>
          <p:cNvPicPr>
            <a:picLocks noChangeAspect="1"/>
          </p:cNvPicPr>
          <p:nvPr userDrawn="1"/>
        </p:nvPicPr>
        <p:blipFill>
          <a:blip r:embed="rId9" cstate="print"/>
          <a:stretch>
            <a:fillRect/>
          </a:stretch>
        </p:blipFill>
        <p:spPr>
          <a:xfrm>
            <a:off x="228602" y="6345936"/>
            <a:ext cx="3542361" cy="512064"/>
          </a:xfrm>
          <a:prstGeom prst="rect">
            <a:avLst/>
          </a:prstGeom>
        </p:spPr>
      </p:pic>
    </p:spTree>
    <p:extLst>
      <p:ext uri="{BB962C8B-B14F-4D97-AF65-F5344CB8AC3E}">
        <p14:creationId xmlns:p14="http://schemas.microsoft.com/office/powerpoint/2010/main" val="2345046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1" r:id="rId7"/>
  </p:sldLayoutIdLst>
  <p:hf sldNum="0" hdr="0" ftr="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4"/>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9600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4"/>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116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4"/>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685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D4E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2528" y="583572"/>
            <a:ext cx="7183269" cy="384721"/>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962528" y="1600204"/>
            <a:ext cx="7183271" cy="96436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675" i="1">
                <a:solidFill>
                  <a:srgbClr val="7F7F7F"/>
                </a:solidFill>
                <a:latin typeface="Verdana"/>
                <a:cs typeface="Verdana"/>
              </a:defRPr>
            </a:lvl1pPr>
          </a:lstStyle>
          <a:p>
            <a:fld id="{F597518A-1CB9-F347-AA11-68119F344C56}"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_CIJ WHT.png"/>
          <p:cNvPicPr>
            <a:picLocks noChangeAspect="1"/>
          </p:cNvPicPr>
          <p:nvPr userDrawn="1"/>
        </p:nvPicPr>
        <p:blipFill>
          <a:blip r:embed="rId5" cstate="print"/>
          <a:stretch>
            <a:fillRect/>
          </a:stretch>
        </p:blipFill>
        <p:spPr>
          <a:xfrm>
            <a:off x="228603" y="6345936"/>
            <a:ext cx="3591559" cy="512064"/>
          </a:xfrm>
          <a:prstGeom prst="rect">
            <a:avLst/>
          </a:prstGeom>
        </p:spPr>
      </p:pic>
      <p:cxnSp>
        <p:nvCxnSpPr>
          <p:cNvPr id="11" name="Straight Connector 10"/>
          <p:cNvCxnSpPr/>
          <p:nvPr userDrawn="1"/>
        </p:nvCxnSpPr>
        <p:spPr>
          <a:xfrm>
            <a:off x="962526" y="1219200"/>
            <a:ext cx="718327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033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sldNum="0" hdr="0" ftr="0"/>
  <p:txStyles>
    <p:titleStyle>
      <a:lvl1pPr algn="l" defTabSz="342900" rtl="0" eaLnBrk="1" latinLnBrk="0" hangingPunct="1">
        <a:lnSpc>
          <a:spcPts val="3000"/>
        </a:lnSpc>
        <a:spcBef>
          <a:spcPct val="0"/>
        </a:spcBef>
        <a:spcAft>
          <a:spcPts val="900"/>
        </a:spcAft>
        <a:buNone/>
        <a:defRPr sz="2700" kern="1200" baseline="0">
          <a:solidFill>
            <a:schemeClr val="bg1"/>
          </a:solidFill>
          <a:latin typeface="Georgia"/>
          <a:ea typeface="+mj-ea"/>
          <a:cs typeface="+mj-cs"/>
        </a:defRPr>
      </a:lvl1pPr>
    </p:titleStyle>
    <p:bodyStyle>
      <a:lvl1pPr marL="0" indent="0" algn="l" defTabSz="342900" rtl="0" eaLnBrk="1" latinLnBrk="0" hangingPunct="1">
        <a:spcBef>
          <a:spcPts val="0"/>
        </a:spcBef>
        <a:spcAft>
          <a:spcPts val="1350"/>
        </a:spcAft>
        <a:buFontTx/>
        <a:buNone/>
        <a:defRPr sz="1200" kern="1200" baseline="0">
          <a:solidFill>
            <a:schemeClr val="bg1"/>
          </a:solidFill>
          <a:latin typeface="Verdana"/>
          <a:ea typeface="+mn-ea"/>
          <a:cs typeface="+mn-cs"/>
        </a:defRPr>
      </a:lvl1pPr>
      <a:lvl2pPr marL="0" indent="0" algn="l" defTabSz="342900" rtl="0" eaLnBrk="1" latinLnBrk="0" hangingPunct="1">
        <a:spcBef>
          <a:spcPts val="0"/>
        </a:spcBef>
        <a:spcAft>
          <a:spcPts val="0"/>
        </a:spcAft>
        <a:buFontTx/>
        <a:buNone/>
        <a:defRPr sz="900" b="1" i="0" kern="1200" baseline="0">
          <a:solidFill>
            <a:schemeClr val="bg1"/>
          </a:solidFill>
          <a:latin typeface="Verdana"/>
          <a:ea typeface="+mn-ea"/>
          <a:cs typeface="+mn-cs"/>
        </a:defRPr>
      </a:lvl2pPr>
      <a:lvl3pPr marL="0" indent="0" algn="l" defTabSz="342900" rtl="0" eaLnBrk="1" latinLnBrk="0" hangingPunct="1">
        <a:spcBef>
          <a:spcPts val="0"/>
        </a:spcBef>
        <a:spcAft>
          <a:spcPts val="0"/>
        </a:spcAft>
        <a:buFontTx/>
        <a:buNone/>
        <a:defRPr sz="1050" b="0" i="0" kern="1200">
          <a:solidFill>
            <a:schemeClr val="bg1"/>
          </a:solidFill>
          <a:latin typeface="Georgia"/>
          <a:ea typeface="+mn-ea"/>
          <a:cs typeface="Georgia"/>
        </a:defRPr>
      </a:lvl3pPr>
      <a:lvl4pPr marL="137160" indent="-137160" algn="l" defTabSz="342900" rtl="0" eaLnBrk="1" latinLnBrk="0" hangingPunct="1">
        <a:spcBef>
          <a:spcPts val="0"/>
        </a:spcBef>
        <a:spcAft>
          <a:spcPts val="0"/>
        </a:spcAft>
        <a:buClr>
          <a:srgbClr val="EF4136"/>
        </a:buClr>
        <a:buFont typeface="Arial"/>
        <a:buChar char="•"/>
        <a:defRPr sz="1050" b="0" i="0" kern="1200" baseline="0">
          <a:solidFill>
            <a:schemeClr val="bg1"/>
          </a:solidFill>
          <a:latin typeface="Georgia"/>
          <a:ea typeface="+mn-ea"/>
          <a:cs typeface="+mn-cs"/>
        </a:defRPr>
      </a:lvl4pPr>
      <a:lvl5pPr marL="0" indent="0" algn="l" defTabSz="342900" rtl="0" eaLnBrk="1" latinLnBrk="0" hangingPunct="1">
        <a:spcBef>
          <a:spcPts val="0"/>
        </a:spcBef>
        <a:spcAft>
          <a:spcPts val="0"/>
        </a:spcAft>
        <a:buFontTx/>
        <a:buNone/>
        <a:defRPr sz="900" b="0" i="0" kern="1200">
          <a:solidFill>
            <a:srgbClr val="FFFFFF"/>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3DCE4C-45BF-4B2D-91F0-A2AE3258F0F3}"/>
              </a:ext>
            </a:extLst>
          </p:cNvPr>
          <p:cNvSpPr txBox="1">
            <a:spLocks/>
          </p:cNvSpPr>
          <p:nvPr/>
        </p:nvSpPr>
        <p:spPr>
          <a:xfrm>
            <a:off x="786536" y="788437"/>
            <a:ext cx="7570575" cy="1106072"/>
          </a:xfrm>
          <a:prstGeom prst="rect">
            <a:avLst/>
          </a:prstGeom>
        </p:spPr>
        <p:txBody>
          <a:bodyPr anchor="t">
            <a:normAutofit fontScale="97500"/>
          </a:bodyPr>
          <a:lstStyle>
            <a:lvl1pPr algn="l" defTabSz="457200" rtl="0" eaLnBrk="1" latinLnBrk="0" hangingPunct="1">
              <a:spcBef>
                <a:spcPct val="0"/>
              </a:spcBef>
              <a:buNone/>
              <a:defRPr sz="3600" b="0" i="0" kern="1200">
                <a:solidFill>
                  <a:schemeClr val="bg1"/>
                </a:solidFill>
                <a:latin typeface="Georgia"/>
                <a:ea typeface="+mj-ea"/>
                <a:cs typeface="Georgia"/>
              </a:defRPr>
            </a:lvl1pPr>
          </a:lstStyle>
          <a:p>
            <a:pPr algn="ctr"/>
            <a:endParaRPr lang="en-US" sz="3200" i="1">
              <a:latin typeface="Verdana"/>
              <a:ea typeface="Verdana"/>
            </a:endParaRPr>
          </a:p>
        </p:txBody>
      </p:sp>
      <p:sp>
        <p:nvSpPr>
          <p:cNvPr id="7" name="Content Placeholder 2">
            <a:extLst>
              <a:ext uri="{FF2B5EF4-FFF2-40B4-BE49-F238E27FC236}">
                <a16:creationId xmlns:a16="http://schemas.microsoft.com/office/drawing/2014/main" id="{CB05FF06-7895-47B8-83DE-8378D466A8EE}"/>
              </a:ext>
            </a:extLst>
          </p:cNvPr>
          <p:cNvSpPr txBox="1">
            <a:spLocks/>
          </p:cNvSpPr>
          <p:nvPr/>
        </p:nvSpPr>
        <p:spPr>
          <a:xfrm>
            <a:off x="1424714" y="2040858"/>
            <a:ext cx="6294217" cy="3466845"/>
          </a:xfrm>
          <a:prstGeom prst="rect">
            <a:avLst/>
          </a:prstGeom>
        </p:spPr>
        <p:txBody>
          <a:bodyPr vert="horz" wrap="square" lIns="0" tIns="0" rIns="0" bIns="0" rtlCol="0" anchor="t">
            <a:normAutofit/>
          </a:bodyPr>
          <a:lstStyle>
            <a:lvl1pPr marL="0" indent="0" algn="l" defTabSz="457200" rtl="0" eaLnBrk="1" latinLnBrk="0" hangingPunct="1">
              <a:spcBef>
                <a:spcPct val="20000"/>
              </a:spcBef>
              <a:spcAft>
                <a:spcPts val="1200"/>
              </a:spcAft>
              <a:buFont typeface="Arial"/>
              <a:buNone/>
              <a:defRPr sz="1600" b="0" i="0" kern="1200">
                <a:solidFill>
                  <a:schemeClr val="bg1"/>
                </a:solidFill>
                <a:latin typeface="Verdana"/>
                <a:ea typeface="+mn-ea"/>
                <a:cs typeface="Verdana"/>
              </a:defRPr>
            </a:lvl1pPr>
            <a:lvl2pPr marL="0" indent="0" algn="l" defTabSz="457200" rtl="0" eaLnBrk="1" latinLnBrk="0" hangingPunct="1">
              <a:spcBef>
                <a:spcPts val="0"/>
              </a:spcBef>
              <a:spcAft>
                <a:spcPts val="0"/>
              </a:spcAft>
              <a:buFont typeface="Arial"/>
              <a:buNone/>
              <a:defRPr sz="1200" b="1" i="0" kern="1200">
                <a:solidFill>
                  <a:srgbClr val="FFFFFF"/>
                </a:solidFill>
                <a:latin typeface="Verdana"/>
                <a:ea typeface="+mn-ea"/>
                <a:cs typeface="Verdana"/>
              </a:defRPr>
            </a:lvl2pPr>
            <a:lvl3pPr marL="0" indent="0" algn="l" defTabSz="457200" rtl="0" eaLnBrk="1" latinLnBrk="0" hangingPunct="1">
              <a:spcBef>
                <a:spcPts val="840"/>
              </a:spcBef>
              <a:spcAft>
                <a:spcPts val="600"/>
              </a:spcAft>
              <a:buFontTx/>
              <a:buNone/>
              <a:defRPr sz="1400" b="0" i="0" kern="1200" baseline="0">
                <a:solidFill>
                  <a:schemeClr val="bg1"/>
                </a:solidFill>
                <a:latin typeface="Georgia"/>
                <a:ea typeface="+mn-ea"/>
                <a:cs typeface="+mn-cs"/>
              </a:defRPr>
            </a:lvl3pPr>
            <a:lvl4pPr marL="0" indent="0" algn="l" defTabSz="457200" rtl="0" eaLnBrk="1" latinLnBrk="0" hangingPunct="1">
              <a:spcBef>
                <a:spcPts val="600"/>
              </a:spcBef>
              <a:spcAft>
                <a:spcPts val="600"/>
              </a:spcAft>
              <a:buFontTx/>
              <a:buNone/>
              <a:defRPr sz="1000" b="1" i="0" kern="1200">
                <a:solidFill>
                  <a:schemeClr val="bg1"/>
                </a:solidFill>
                <a:latin typeface="Verdana"/>
                <a:ea typeface="+mn-ea"/>
                <a:cs typeface="Verdana"/>
              </a:defRPr>
            </a:lvl4pPr>
            <a:lvl5pPr marL="0" indent="0" algn="l" defTabSz="457200" rtl="0" eaLnBrk="1" latinLnBrk="0" hangingPunct="1">
              <a:spcBef>
                <a:spcPts val="600"/>
              </a:spcBef>
              <a:spcAft>
                <a:spcPts val="600"/>
              </a:spcAft>
              <a:buFontTx/>
              <a:buNone/>
              <a:defRPr sz="1200" b="1" i="0" kern="1200" baseline="0">
                <a:solidFill>
                  <a:schemeClr val="bg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240"/>
              </a:spcBef>
              <a:spcAft>
                <a:spcPts val="240"/>
              </a:spcAft>
            </a:pPr>
            <a:endParaRPr lang="it-IT" sz="1400" b="1">
              <a:ea typeface="Verdana"/>
            </a:endParaRPr>
          </a:p>
        </p:txBody>
      </p:sp>
      <p:sp>
        <p:nvSpPr>
          <p:cNvPr id="4" name="Title 3">
            <a:extLst>
              <a:ext uri="{FF2B5EF4-FFF2-40B4-BE49-F238E27FC236}">
                <a16:creationId xmlns:a16="http://schemas.microsoft.com/office/drawing/2014/main" id="{4D8A77A6-BD30-4B86-8C74-0A47EF7AACE7}"/>
              </a:ext>
            </a:extLst>
          </p:cNvPr>
          <p:cNvSpPr>
            <a:spLocks noGrp="1"/>
          </p:cNvSpPr>
          <p:nvPr>
            <p:ph type="ctrTitle"/>
          </p:nvPr>
        </p:nvSpPr>
        <p:spPr>
          <a:xfrm>
            <a:off x="1208248" y="965994"/>
            <a:ext cx="6849902" cy="1292662"/>
          </a:xfrm>
        </p:spPr>
        <p:txBody>
          <a:bodyPr/>
          <a:lstStyle/>
          <a:p>
            <a:r>
              <a:rPr lang="en-US" sz="2800" i="0" u="none" strike="noStrike" dirty="0">
                <a:solidFill>
                  <a:schemeClr val="bg2"/>
                </a:solidFill>
                <a:effectLst/>
              </a:rPr>
              <a:t>De-Escalation and Suicidal Ideation Part I</a:t>
            </a:r>
            <a:r>
              <a:rPr lang="en-US" sz="2800" dirty="0">
                <a:solidFill>
                  <a:schemeClr val="bg2"/>
                </a:solidFill>
              </a:rPr>
              <a:t>: How QRs Can Best Support Clients with Significant Mental Health Issues</a:t>
            </a:r>
          </a:p>
        </p:txBody>
      </p:sp>
      <p:sp>
        <p:nvSpPr>
          <p:cNvPr id="6" name="Subtitle 5">
            <a:extLst>
              <a:ext uri="{FF2B5EF4-FFF2-40B4-BE49-F238E27FC236}">
                <a16:creationId xmlns:a16="http://schemas.microsoft.com/office/drawing/2014/main" id="{B0CE15F8-C082-4D44-814B-2506A2284334}"/>
              </a:ext>
            </a:extLst>
          </p:cNvPr>
          <p:cNvSpPr>
            <a:spLocks noGrp="1"/>
          </p:cNvSpPr>
          <p:nvPr>
            <p:ph type="subTitle" idx="1"/>
          </p:nvPr>
        </p:nvSpPr>
        <p:spPr>
          <a:xfrm>
            <a:off x="1201278" y="2753452"/>
            <a:ext cx="6727147" cy="1231106"/>
          </a:xfrm>
        </p:spPr>
        <p:txBody>
          <a:bodyPr vert="horz" wrap="square" lIns="0" tIns="0" rIns="0" bIns="0" rtlCol="0" anchor="t">
            <a:spAutoFit/>
          </a:bodyPr>
          <a:lstStyle/>
          <a:p>
            <a:pPr algn="l" rtl="0" fontAlgn="base"/>
            <a:r>
              <a:rPr lang="en-US" sz="2000" b="0" i="0" u="none" strike="noStrike" dirty="0">
                <a:effectLst/>
                <a:latin typeface="Calibri" panose="020F0502020204030204" pitchFamily="34" charset="0"/>
              </a:rPr>
              <a:t>Anem Shariff, MSW MPH</a:t>
            </a:r>
            <a:r>
              <a:rPr lang="en-US" sz="2000" b="0" i="0" dirty="0">
                <a:effectLst/>
                <a:latin typeface="Calibri" panose="020F0502020204030204" pitchFamily="34" charset="0"/>
              </a:rPr>
              <a:t>​</a:t>
            </a:r>
            <a:endParaRPr lang="en-US" sz="2000" b="0" i="0" dirty="0">
              <a:effectLst/>
              <a:latin typeface="Segoe UI" panose="020B0502040204020203" pitchFamily="34" charset="0"/>
            </a:endParaRPr>
          </a:p>
          <a:p>
            <a:pPr algn="l" rtl="0" fontAlgn="base"/>
            <a:r>
              <a:rPr lang="en-US" sz="2000" b="0" i="0" u="none" strike="noStrike" dirty="0">
                <a:effectLst/>
                <a:latin typeface="Calibri" panose="020F0502020204030204" pitchFamily="34" charset="0"/>
              </a:rPr>
              <a:t>Alexia Martin, MA, </a:t>
            </a:r>
            <a:r>
              <a:rPr lang="en-US" sz="2000" b="0" u="none" strike="noStrike" dirty="0">
                <a:effectLst/>
                <a:latin typeface="Calibri" panose="020F0502020204030204" pitchFamily="34" charset="0"/>
              </a:rPr>
              <a:t>MSW (‘21)</a:t>
            </a:r>
          </a:p>
          <a:p>
            <a:pPr algn="l" rtl="0" fontAlgn="base"/>
            <a:r>
              <a:rPr lang="en-US" sz="2000" dirty="0">
                <a:latin typeface="Calibri"/>
              </a:rPr>
              <a:t>National Qualified Representatives Program</a:t>
            </a:r>
            <a:endParaRPr lang="en-US" sz="2000" b="0" i="0" dirty="0">
              <a:effectLst/>
              <a:latin typeface="Segoe UI" panose="020B0502040204020203" pitchFamily="34" charset="0"/>
            </a:endParaRPr>
          </a:p>
        </p:txBody>
      </p:sp>
    </p:spTree>
    <p:extLst>
      <p:ext uri="{BB962C8B-B14F-4D97-AF65-F5344CB8AC3E}">
        <p14:creationId xmlns:p14="http://schemas.microsoft.com/office/powerpoint/2010/main" val="119608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646D-C710-4D0A-956F-2357C422DAFF}"/>
              </a:ext>
            </a:extLst>
          </p:cNvPr>
          <p:cNvSpPr>
            <a:spLocks noGrp="1"/>
          </p:cNvSpPr>
          <p:nvPr>
            <p:ph type="title"/>
          </p:nvPr>
        </p:nvSpPr>
        <p:spPr>
          <a:xfrm>
            <a:off x="962528" y="583568"/>
            <a:ext cx="7183269" cy="512961"/>
          </a:xfrm>
        </p:spPr>
        <p:txBody>
          <a:bodyPr/>
          <a:lstStyle/>
          <a:p>
            <a:r>
              <a:rPr lang="en-US" b="0" i="0" dirty="0">
                <a:solidFill>
                  <a:schemeClr val="bg2"/>
                </a:solidFill>
                <a:effectLst/>
                <a:latin typeface="Georgia" panose="02040502050405020303" pitchFamily="18" charset="0"/>
              </a:rPr>
              <a:t>Self-Regulation</a:t>
            </a:r>
            <a:endParaRPr lang="en-US" dirty="0">
              <a:solidFill>
                <a:schemeClr val="bg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0A723F60-BC55-48F5-9930-B4551165E529}"/>
              </a:ext>
            </a:extLst>
          </p:cNvPr>
          <p:cNvSpPr>
            <a:spLocks noGrp="1"/>
          </p:cNvSpPr>
          <p:nvPr>
            <p:ph idx="1"/>
          </p:nvPr>
        </p:nvSpPr>
        <p:spPr>
          <a:xfrm>
            <a:off x="962528" y="1423669"/>
            <a:ext cx="4859152" cy="4462760"/>
          </a:xfrm>
        </p:spPr>
        <p:txBody>
          <a:bodyPr vert="horz" wrap="square" lIns="0" tIns="0" rIns="0" bIns="0" rtlCol="0" anchor="t">
            <a:spAutoFit/>
          </a:bodyPr>
          <a:lstStyle/>
          <a:p>
            <a:pPr algn="l" rtl="0" fontAlgn="base"/>
            <a:r>
              <a:rPr lang="en-US" sz="2000" b="0" i="0" u="none" strike="noStrike" dirty="0">
                <a:solidFill>
                  <a:schemeClr val="bg2"/>
                </a:solidFill>
                <a:effectLst/>
                <a:latin typeface="Calibri" panose="020F0502020204030204" pitchFamily="34" charset="0"/>
              </a:rPr>
              <a:t>Self-Regulation: Independently manage and monitor one’s state and emotions</a:t>
            </a:r>
          </a:p>
          <a:p>
            <a:pPr algn="l" rtl="0" fontAlgn="base"/>
            <a:r>
              <a:rPr lang="en-US" sz="2000" dirty="0">
                <a:solidFill>
                  <a:schemeClr val="bg2"/>
                </a:solidFill>
                <a:latin typeface="Calibri" panose="020F0502020204030204" pitchFamily="34" charset="0"/>
              </a:rPr>
              <a:t>Examples of Self-Regulation:</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Talking yourself out of a bad mood</a:t>
            </a: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Convincing yourself it’ll be ok when faced with a disappointment</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Resisting the urge to hit something when angry</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Going for the healthy option in a restaurant</a:t>
            </a:r>
          </a:p>
          <a:p>
            <a:pPr marL="285750" indent="-285750" algn="l" rtl="0" fontAlgn="base">
              <a:buFont typeface="Arial" panose="020B0604020202020204" pitchFamily="34" charset="0"/>
              <a:buChar char="•"/>
            </a:pPr>
            <a:endParaRPr lang="en-US" sz="2000" b="0" i="0" u="none" strike="noStrike" dirty="0">
              <a:solidFill>
                <a:schemeClr val="bg2"/>
              </a:solidFill>
              <a:effectLst/>
              <a:latin typeface="Calibri" panose="020F0502020204030204" pitchFamily="34" charset="0"/>
            </a:endParaRPr>
          </a:p>
        </p:txBody>
      </p:sp>
      <p:pic>
        <p:nvPicPr>
          <p:cNvPr id="5" name="Picture 4" descr="A picture containing shape&#10;&#10;Description automatically generated">
            <a:extLst>
              <a:ext uri="{FF2B5EF4-FFF2-40B4-BE49-F238E27FC236}">
                <a16:creationId xmlns:a16="http://schemas.microsoft.com/office/drawing/2014/main" id="{E9239995-F8EB-4F6A-B695-FF0D495F638D}"/>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821680" y="2128407"/>
            <a:ext cx="2601186" cy="2601186"/>
          </a:xfrm>
          <a:prstGeom prst="rect">
            <a:avLst/>
          </a:prstGeom>
        </p:spPr>
      </p:pic>
    </p:spTree>
    <p:extLst>
      <p:ext uri="{BB962C8B-B14F-4D97-AF65-F5344CB8AC3E}">
        <p14:creationId xmlns:p14="http://schemas.microsoft.com/office/powerpoint/2010/main" val="228671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0D4382-A78C-4A87-8417-E17BBCA99508}"/>
              </a:ext>
            </a:extLst>
          </p:cNvPr>
          <p:cNvSpPr txBox="1"/>
          <p:nvPr/>
        </p:nvSpPr>
        <p:spPr>
          <a:xfrm>
            <a:off x="3307080" y="1449086"/>
            <a:ext cx="5379720" cy="4708981"/>
          </a:xfrm>
          <a:prstGeom prst="rect">
            <a:avLst/>
          </a:prstGeom>
          <a:noFill/>
        </p:spPr>
        <p:txBody>
          <a:bodyPr wrap="square" rtlCol="0">
            <a:spAutoFit/>
          </a:bodyPr>
          <a:lstStyle/>
          <a:p>
            <a:r>
              <a:rPr lang="en-US" sz="2000" dirty="0">
                <a:solidFill>
                  <a:schemeClr val="bg2"/>
                </a:solidFill>
              </a:rPr>
              <a:t>Co-Regulation: The supportive process between caring adults and children, youth, or young adults that fosters self-regulation development.</a:t>
            </a:r>
          </a:p>
          <a:p>
            <a:endParaRPr lang="en-US" sz="2000" dirty="0">
              <a:solidFill>
                <a:schemeClr val="bg2"/>
              </a:solidFill>
            </a:endParaRPr>
          </a:p>
          <a:p>
            <a:r>
              <a:rPr lang="en-US" sz="2000" dirty="0">
                <a:solidFill>
                  <a:schemeClr val="bg2"/>
                </a:solidFill>
                <a:latin typeface="Calibri" panose="020F0502020204030204" pitchFamily="34" charset="0"/>
              </a:rPr>
              <a:t>Based on the </a:t>
            </a:r>
            <a:r>
              <a:rPr lang="en-US" sz="2000" b="1" dirty="0">
                <a:solidFill>
                  <a:schemeClr val="accent2">
                    <a:lumMod val="40000"/>
                    <a:lumOff val="60000"/>
                  </a:schemeClr>
                </a:solidFill>
                <a:latin typeface="Calibri" panose="020F0502020204030204" pitchFamily="34" charset="0"/>
              </a:rPr>
              <a:t>trust</a:t>
            </a:r>
            <a:r>
              <a:rPr lang="en-US" sz="2000" dirty="0">
                <a:solidFill>
                  <a:schemeClr val="bg2"/>
                </a:solidFill>
                <a:latin typeface="Calibri" panose="020F0502020204030204" pitchFamily="34" charset="0"/>
              </a:rPr>
              <a:t> in the relationship.</a:t>
            </a:r>
          </a:p>
          <a:p>
            <a:endParaRPr lang="en-US" sz="2000" dirty="0">
              <a:solidFill>
                <a:schemeClr val="bg2"/>
              </a:solidFill>
              <a:latin typeface="Calibri" panose="020F0502020204030204" pitchFamily="34" charset="0"/>
            </a:endParaRPr>
          </a:p>
          <a:p>
            <a:r>
              <a:rPr lang="en-US" sz="2000" dirty="0">
                <a:solidFill>
                  <a:schemeClr val="bg2"/>
                </a:solidFill>
                <a:latin typeface="Calibri" panose="020F0502020204030204" pitchFamily="34" charset="0"/>
              </a:rPr>
              <a:t>Examples of Co-Regulation:</a:t>
            </a:r>
          </a:p>
          <a:p>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a:solidFill>
                  <a:schemeClr val="bg2"/>
                </a:solidFill>
                <a:latin typeface="Calibri" panose="020F0502020204030204" pitchFamily="34" charset="0"/>
              </a:rPr>
              <a:t>Trauma-informed, strength-based conversation (pep talk, empathetic listening, reframing a problem as not impossible to solve)</a:t>
            </a:r>
          </a:p>
          <a:p>
            <a:pPr marL="285750" indent="-285750">
              <a:buFont typeface="Arial" panose="020B0604020202020204" pitchFamily="34" charset="0"/>
              <a:buChar char="•"/>
            </a:pPr>
            <a:r>
              <a:rPr lang="en-US" sz="2000" dirty="0">
                <a:solidFill>
                  <a:schemeClr val="bg2"/>
                </a:solidFill>
                <a:latin typeface="Calibri" panose="020F0502020204030204" pitchFamily="34" charset="0"/>
              </a:rPr>
              <a:t>Using a transitional object</a:t>
            </a:r>
          </a:p>
          <a:p>
            <a:pPr marL="285750" indent="-285750">
              <a:buFont typeface="Arial" panose="020B0604020202020204" pitchFamily="34" charset="0"/>
              <a:buChar char="•"/>
            </a:pPr>
            <a:endParaRPr lang="en-US" sz="2000" dirty="0">
              <a:solidFill>
                <a:schemeClr val="bg2"/>
              </a:solidFill>
              <a:latin typeface="Calibri" panose="020F0502020204030204" pitchFamily="34" charset="0"/>
            </a:endParaRPr>
          </a:p>
          <a:p>
            <a:r>
              <a:rPr lang="en-US" sz="2000" dirty="0">
                <a:solidFill>
                  <a:schemeClr val="accent2">
                    <a:lumMod val="40000"/>
                    <a:lumOff val="60000"/>
                  </a:schemeClr>
                </a:solidFill>
                <a:latin typeface="Calibri" panose="020F0502020204030204" pitchFamily="34" charset="0"/>
              </a:rPr>
              <a:t>Transitional object</a:t>
            </a:r>
            <a:r>
              <a:rPr lang="en-US" sz="2000" dirty="0">
                <a:solidFill>
                  <a:schemeClr val="bg2"/>
                </a:solidFill>
                <a:latin typeface="Calibri" panose="020F0502020204030204" pitchFamily="34" charset="0"/>
              </a:rPr>
              <a:t>: Giving your client an item that represents safety</a:t>
            </a:r>
            <a:endParaRPr lang="en-US" sz="2400" dirty="0">
              <a:solidFill>
                <a:schemeClr val="bg2"/>
              </a:solidFill>
              <a:latin typeface="Calibri" panose="020F0502020204030204" pitchFamily="34" charset="0"/>
            </a:endParaRPr>
          </a:p>
        </p:txBody>
      </p:sp>
      <p:sp>
        <p:nvSpPr>
          <p:cNvPr id="6" name="Title 1">
            <a:extLst>
              <a:ext uri="{FF2B5EF4-FFF2-40B4-BE49-F238E27FC236}">
                <a16:creationId xmlns:a16="http://schemas.microsoft.com/office/drawing/2014/main" id="{E7192EA6-B9AE-4C4C-ABE3-7060951BEF9C}"/>
              </a:ext>
            </a:extLst>
          </p:cNvPr>
          <p:cNvSpPr>
            <a:spLocks noGrp="1"/>
          </p:cNvSpPr>
          <p:nvPr>
            <p:ph type="title"/>
          </p:nvPr>
        </p:nvSpPr>
        <p:spPr>
          <a:xfrm>
            <a:off x="962025" y="584200"/>
            <a:ext cx="7183438" cy="519113"/>
          </a:xfrm>
        </p:spPr>
        <p:txBody>
          <a:bodyPr/>
          <a:lstStyle/>
          <a:p>
            <a:r>
              <a:rPr lang="en-US" b="0" i="0" dirty="0">
                <a:solidFill>
                  <a:schemeClr val="bg2"/>
                </a:solidFill>
                <a:effectLst/>
                <a:latin typeface="Georgia" panose="02040502050405020303" pitchFamily="18" charset="0"/>
              </a:rPr>
              <a:t>Co-Regulation</a:t>
            </a:r>
            <a:endParaRPr lang="en-US" dirty="0">
              <a:solidFill>
                <a:schemeClr val="bg2"/>
              </a:solidFill>
              <a:latin typeface="Georgia" panose="02040502050405020303" pitchFamily="18" charset="0"/>
            </a:endParaRPr>
          </a:p>
        </p:txBody>
      </p:sp>
      <p:pic>
        <p:nvPicPr>
          <p:cNvPr id="8" name="Picture 7" descr="A picture containing shape&#10;&#10;Description automatically generated">
            <a:extLst>
              <a:ext uri="{FF2B5EF4-FFF2-40B4-BE49-F238E27FC236}">
                <a16:creationId xmlns:a16="http://schemas.microsoft.com/office/drawing/2014/main" id="{19DFC24B-F347-410B-A6DE-1D7965D8C6B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57200" y="2050409"/>
            <a:ext cx="2757181" cy="2757181"/>
          </a:xfrm>
          <a:prstGeom prst="rect">
            <a:avLst/>
          </a:prstGeom>
        </p:spPr>
      </p:pic>
    </p:spTree>
    <p:extLst>
      <p:ext uri="{BB962C8B-B14F-4D97-AF65-F5344CB8AC3E}">
        <p14:creationId xmlns:p14="http://schemas.microsoft.com/office/powerpoint/2010/main" val="262644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C6C739-F5FE-4683-B63C-32B268C97945}"/>
              </a:ext>
            </a:extLst>
          </p:cNvPr>
          <p:cNvSpPr>
            <a:spLocks noGrp="1"/>
          </p:cNvSpPr>
          <p:nvPr>
            <p:ph type="title"/>
          </p:nvPr>
        </p:nvSpPr>
        <p:spPr/>
        <p:txBody>
          <a:bodyPr/>
          <a:lstStyle/>
          <a:p>
            <a:r>
              <a:rPr lang="en-US" b="0" i="0" dirty="0">
                <a:solidFill>
                  <a:schemeClr val="bg2"/>
                </a:solidFill>
                <a:effectLst/>
                <a:latin typeface="Georgia" panose="02040502050405020303" pitchFamily="18" charset="0"/>
              </a:rPr>
              <a:t>Question</a:t>
            </a:r>
            <a:endParaRPr lang="en-US" dirty="0">
              <a:solidFill>
                <a:schemeClr val="bg2"/>
              </a:solidFill>
              <a:latin typeface="Georgia" panose="02040502050405020303" pitchFamily="18" charset="0"/>
            </a:endParaRPr>
          </a:p>
        </p:txBody>
      </p:sp>
      <p:pic>
        <p:nvPicPr>
          <p:cNvPr id="5" name="Picture 4" descr="A picture containing shape&#10;&#10;Description automatically generated">
            <a:extLst>
              <a:ext uri="{FF2B5EF4-FFF2-40B4-BE49-F238E27FC236}">
                <a16:creationId xmlns:a16="http://schemas.microsoft.com/office/drawing/2014/main" id="{D3D3CB86-C0C8-4D38-A570-14A56055F2CD}"/>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865272" y="1722272"/>
            <a:ext cx="3413455" cy="3413455"/>
          </a:xfrm>
          <a:prstGeom prst="rect">
            <a:avLst/>
          </a:prstGeom>
        </p:spPr>
      </p:pic>
    </p:spTree>
    <p:extLst>
      <p:ext uri="{BB962C8B-B14F-4D97-AF65-F5344CB8AC3E}">
        <p14:creationId xmlns:p14="http://schemas.microsoft.com/office/powerpoint/2010/main" val="345715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BE83-6E93-4F93-A92A-B547B3D6B276}"/>
              </a:ext>
            </a:extLst>
          </p:cNvPr>
          <p:cNvSpPr>
            <a:spLocks noGrp="1"/>
          </p:cNvSpPr>
          <p:nvPr>
            <p:ph type="title"/>
          </p:nvPr>
        </p:nvSpPr>
        <p:spPr>
          <a:xfrm>
            <a:off x="962527" y="216473"/>
            <a:ext cx="7183269" cy="1025922"/>
          </a:xfrm>
        </p:spPr>
        <p:txBody>
          <a:bodyPr/>
          <a:lstStyle/>
          <a:p>
            <a:r>
              <a:rPr lang="en-US">
                <a:solidFill>
                  <a:schemeClr val="bg2"/>
                </a:solidFill>
                <a:latin typeface="Georgia" panose="02040502050405020303" pitchFamily="18" charset="0"/>
              </a:rPr>
              <a:t>Communication Styles and Alternatives</a:t>
            </a:r>
          </a:p>
        </p:txBody>
      </p:sp>
      <p:sp>
        <p:nvSpPr>
          <p:cNvPr id="3" name="Content Placeholder 2">
            <a:extLst>
              <a:ext uri="{FF2B5EF4-FFF2-40B4-BE49-F238E27FC236}">
                <a16:creationId xmlns:a16="http://schemas.microsoft.com/office/drawing/2014/main" id="{EEF740C4-3FC2-4E05-8369-EC56F954CF18}"/>
              </a:ext>
            </a:extLst>
          </p:cNvPr>
          <p:cNvSpPr>
            <a:spLocks noGrp="1"/>
          </p:cNvSpPr>
          <p:nvPr>
            <p:ph idx="1"/>
          </p:nvPr>
        </p:nvSpPr>
        <p:spPr>
          <a:xfrm>
            <a:off x="962526" y="1386844"/>
            <a:ext cx="4843913" cy="6940361"/>
          </a:xfrm>
        </p:spPr>
        <p:txBody>
          <a:bodyPr vert="horz" wrap="square" lIns="0" tIns="0" rIns="0" bIns="0" rtlCol="0" anchor="t">
            <a:spAutoFit/>
          </a:bodyPr>
          <a:lstStyle/>
          <a:p>
            <a:r>
              <a:rPr lang="en-US" sz="1800">
                <a:solidFill>
                  <a:schemeClr val="bg2"/>
                </a:solidFill>
                <a:latin typeface="Calibri"/>
                <a:cs typeface="Calibri"/>
              </a:rPr>
              <a:t>Use trauma-informed phrases: This is not your fault, I’m listening, I’m sorry this happened to you, etc.</a:t>
            </a:r>
          </a:p>
          <a:p>
            <a:r>
              <a:rPr lang="en-US" sz="1800" b="0" i="0" u="none" strike="noStrike">
                <a:solidFill>
                  <a:schemeClr val="bg2"/>
                </a:solidFill>
                <a:effectLst/>
                <a:latin typeface="+mn-lt"/>
              </a:rPr>
              <a:t>Give clients a road map of what to expect throughout the process so they feel more comfortable/less anxious about the unknown.</a:t>
            </a:r>
            <a:endParaRPr lang="en-US" sz="1800" b="0" i="0" u="none" strike="noStrike">
              <a:solidFill>
                <a:schemeClr val="bg2"/>
              </a:solidFill>
              <a:effectLst/>
              <a:latin typeface="+mn-lt"/>
              <a:cs typeface="Calibri"/>
            </a:endParaRPr>
          </a:p>
          <a:p>
            <a:r>
              <a:rPr lang="en-US" sz="1800" b="0" i="0" u="none" strike="noStrike">
                <a:solidFill>
                  <a:schemeClr val="bg2"/>
                </a:solidFill>
                <a:effectLst/>
                <a:latin typeface="+mn-lt"/>
              </a:rPr>
              <a:t>Modeling</a:t>
            </a:r>
            <a:r>
              <a:rPr lang="en-US" sz="1800" b="0" i="0">
                <a:solidFill>
                  <a:schemeClr val="bg2"/>
                </a:solidFill>
                <a:effectLst/>
                <a:latin typeface="+mn-lt"/>
              </a:rPr>
              <a:t>​: When client can see what we are tempted to do but don’t act upon. Particularly in a difficult situation.</a:t>
            </a:r>
            <a:endParaRPr lang="en-US" sz="1800">
              <a:solidFill>
                <a:schemeClr val="bg2"/>
              </a:solidFill>
              <a:latin typeface="+mn-lt"/>
              <a:cs typeface="Calibri"/>
            </a:endParaRPr>
          </a:p>
          <a:p>
            <a:r>
              <a:rPr lang="en-US" sz="1800" b="0" i="0" u="none" strike="noStrike">
                <a:solidFill>
                  <a:schemeClr val="bg2"/>
                </a:solidFill>
                <a:effectLst/>
                <a:latin typeface="+mn-lt"/>
              </a:rPr>
              <a:t>Modulating voice inflection</a:t>
            </a:r>
            <a:endParaRPr lang="en-US" sz="1800">
              <a:solidFill>
                <a:schemeClr val="bg2"/>
              </a:solidFill>
              <a:latin typeface="+mn-lt"/>
              <a:cs typeface="Calibri"/>
            </a:endParaRPr>
          </a:p>
          <a:p>
            <a:r>
              <a:rPr lang="en-US" sz="1800" b="0" i="0" u="none" strike="noStrike">
                <a:solidFill>
                  <a:schemeClr val="bg2"/>
                </a:solidFill>
                <a:effectLst/>
                <a:latin typeface="+mn-lt"/>
              </a:rPr>
              <a:t>Exploring different forms of communication (i.e. safeguards request</a:t>
            </a:r>
            <a:r>
              <a:rPr lang="en-US" sz="1800">
                <a:solidFill>
                  <a:schemeClr val="bg2"/>
                </a:solidFill>
                <a:latin typeface="+mn-lt"/>
              </a:rPr>
              <a:t>, body language, music, drawing etc.)</a:t>
            </a:r>
            <a:endParaRPr lang="en-US" sz="1800" b="0" i="0">
              <a:solidFill>
                <a:schemeClr val="bg2"/>
              </a:solidFill>
              <a:effectLst/>
              <a:latin typeface="+mn-lt"/>
              <a:cs typeface="Calibri"/>
            </a:endParaRPr>
          </a:p>
          <a:p>
            <a:endParaRPr lang="en-US" sz="2000" b="0" i="0" u="none" strike="noStrike">
              <a:solidFill>
                <a:schemeClr val="bg2"/>
              </a:solidFill>
              <a:effectLst/>
              <a:latin typeface="+mn-lt"/>
            </a:endParaRPr>
          </a:p>
          <a:p>
            <a:endParaRPr lang="en-US" sz="2000" b="0" i="0" u="none" strike="noStrike">
              <a:solidFill>
                <a:schemeClr val="bg2"/>
              </a:solidFill>
              <a:effectLst/>
              <a:latin typeface="+mn-lt"/>
            </a:endParaRPr>
          </a:p>
          <a:p>
            <a:endParaRPr lang="en-US" sz="2000" b="0" i="0" u="none" strike="noStrike">
              <a:solidFill>
                <a:schemeClr val="bg2"/>
              </a:solidFill>
              <a:effectLst/>
              <a:latin typeface="+mn-lt"/>
            </a:endParaRPr>
          </a:p>
          <a:p>
            <a:endParaRPr lang="en-US" sz="2000">
              <a:solidFill>
                <a:schemeClr val="bg2"/>
              </a:solidFill>
              <a:latin typeface="+mn-lt"/>
            </a:endParaRPr>
          </a:p>
          <a:p>
            <a:endParaRPr lang="en-US" sz="2000"/>
          </a:p>
        </p:txBody>
      </p:sp>
      <p:pic>
        <p:nvPicPr>
          <p:cNvPr id="5" name="Picture 4" descr="A picture containing shape&#10;&#10;Description automatically generated">
            <a:extLst>
              <a:ext uri="{FF2B5EF4-FFF2-40B4-BE49-F238E27FC236}">
                <a16:creationId xmlns:a16="http://schemas.microsoft.com/office/drawing/2014/main" id="{A0565B42-3A99-4911-BCD0-A2F063493159}"/>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Lst>
          </a:blip>
          <a:stretch>
            <a:fillRect/>
          </a:stretch>
        </p:blipFill>
        <p:spPr>
          <a:xfrm>
            <a:off x="6065171" y="2621280"/>
            <a:ext cx="2116302" cy="2116302"/>
          </a:xfrm>
          <a:prstGeom prst="rect">
            <a:avLst/>
          </a:prstGeom>
        </p:spPr>
      </p:pic>
    </p:spTree>
    <p:extLst>
      <p:ext uri="{BB962C8B-B14F-4D97-AF65-F5344CB8AC3E}">
        <p14:creationId xmlns:p14="http://schemas.microsoft.com/office/powerpoint/2010/main" val="211392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B41D-DA79-4440-8313-5C9DDBC86FD6}"/>
              </a:ext>
            </a:extLst>
          </p:cNvPr>
          <p:cNvSpPr>
            <a:spLocks noGrp="1"/>
          </p:cNvSpPr>
          <p:nvPr>
            <p:ph type="title"/>
          </p:nvPr>
        </p:nvSpPr>
        <p:spPr/>
        <p:txBody>
          <a:bodyPr/>
          <a:lstStyle/>
          <a:p>
            <a:r>
              <a:rPr lang="en-US" dirty="0">
                <a:solidFill>
                  <a:schemeClr val="bg2"/>
                </a:solidFill>
                <a:latin typeface="Georgia" panose="02040502050405020303" pitchFamily="18" charset="0"/>
              </a:rPr>
              <a:t>Breathing</a:t>
            </a:r>
            <a:r>
              <a:rPr lang="en-US" dirty="0">
                <a:latin typeface="Georgia" panose="02040502050405020303" pitchFamily="18" charset="0"/>
              </a:rPr>
              <a:t> </a:t>
            </a:r>
            <a:r>
              <a:rPr lang="en-US" dirty="0">
                <a:solidFill>
                  <a:schemeClr val="bg2"/>
                </a:solidFill>
                <a:latin typeface="Georgia" panose="02040502050405020303" pitchFamily="18" charset="0"/>
              </a:rPr>
              <a:t>Techniques</a:t>
            </a:r>
          </a:p>
        </p:txBody>
      </p:sp>
      <p:sp>
        <p:nvSpPr>
          <p:cNvPr id="3" name="Content Placeholder 2">
            <a:extLst>
              <a:ext uri="{FF2B5EF4-FFF2-40B4-BE49-F238E27FC236}">
                <a16:creationId xmlns:a16="http://schemas.microsoft.com/office/drawing/2014/main" id="{C095686A-A9BC-43FC-95A1-E1B743EE9D1E}"/>
              </a:ext>
            </a:extLst>
          </p:cNvPr>
          <p:cNvSpPr>
            <a:spLocks noGrp="1"/>
          </p:cNvSpPr>
          <p:nvPr>
            <p:ph idx="1"/>
          </p:nvPr>
        </p:nvSpPr>
        <p:spPr>
          <a:xfrm>
            <a:off x="4282439" y="1700463"/>
            <a:ext cx="3863358" cy="2462213"/>
          </a:xfrm>
        </p:spPr>
        <p:txBody>
          <a:bodyPr/>
          <a:lstStyle/>
          <a:p>
            <a:r>
              <a:rPr lang="en-US" sz="2000" dirty="0">
                <a:solidFill>
                  <a:schemeClr val="accent2">
                    <a:lumMod val="40000"/>
                    <a:lumOff val="60000"/>
                  </a:schemeClr>
                </a:solidFill>
                <a:latin typeface="+mn-lt"/>
              </a:rPr>
              <a:t>Types of Breathing Techniques</a:t>
            </a:r>
          </a:p>
          <a:p>
            <a:pPr marL="342900" indent="-342900">
              <a:buFont typeface="Arial" panose="020B0604020202020204" pitchFamily="34" charset="0"/>
              <a:buChar char="•"/>
            </a:pPr>
            <a:r>
              <a:rPr lang="en-US" sz="2000" dirty="0">
                <a:solidFill>
                  <a:schemeClr val="bg2"/>
                </a:solidFill>
                <a:latin typeface="+mn-lt"/>
              </a:rPr>
              <a:t>3 counts in, 3 counts out</a:t>
            </a:r>
          </a:p>
          <a:p>
            <a:pPr marL="342900" indent="-342900">
              <a:buFont typeface="Arial" panose="020B0604020202020204" pitchFamily="34" charset="0"/>
              <a:buChar char="•"/>
            </a:pPr>
            <a:r>
              <a:rPr lang="en-US" sz="2000" dirty="0">
                <a:solidFill>
                  <a:schemeClr val="bg2"/>
                </a:solidFill>
                <a:latin typeface="+mn-lt"/>
              </a:rPr>
              <a:t>Breathe Focus</a:t>
            </a:r>
          </a:p>
          <a:p>
            <a:pPr marL="342900" indent="-342900">
              <a:buFont typeface="Arial" panose="020B0604020202020204" pitchFamily="34" charset="0"/>
              <a:buChar char="•"/>
            </a:pPr>
            <a:r>
              <a:rPr lang="en-US" sz="2000" dirty="0">
                <a:solidFill>
                  <a:schemeClr val="bg2"/>
                </a:solidFill>
                <a:latin typeface="+mn-lt"/>
              </a:rPr>
              <a:t>Alternative Nostril Breathing</a:t>
            </a:r>
          </a:p>
          <a:p>
            <a:r>
              <a:rPr lang="en-US" sz="2000" dirty="0">
                <a:solidFill>
                  <a:schemeClr val="accent2">
                    <a:lumMod val="40000"/>
                    <a:lumOff val="60000"/>
                  </a:schemeClr>
                </a:solidFill>
                <a:latin typeface="+mn-lt"/>
              </a:rPr>
              <a:t>Activity</a:t>
            </a:r>
          </a:p>
        </p:txBody>
      </p:sp>
      <p:pic>
        <p:nvPicPr>
          <p:cNvPr id="5" name="Picture 4" descr="A picture containing shape&#10;&#10;Description automatically generated">
            <a:extLst>
              <a:ext uri="{FF2B5EF4-FFF2-40B4-BE49-F238E27FC236}">
                <a16:creationId xmlns:a16="http://schemas.microsoft.com/office/drawing/2014/main" id="{74FFC1E3-B18E-4955-9F01-95ABCCFE0EF0}"/>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962528" y="1700463"/>
            <a:ext cx="3457073" cy="3457073"/>
          </a:xfrm>
          <a:prstGeom prst="rect">
            <a:avLst/>
          </a:prstGeom>
        </p:spPr>
      </p:pic>
    </p:spTree>
    <p:extLst>
      <p:ext uri="{BB962C8B-B14F-4D97-AF65-F5344CB8AC3E}">
        <p14:creationId xmlns:p14="http://schemas.microsoft.com/office/powerpoint/2010/main" val="124811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71E5-80A4-41C9-BC62-8CF312B1E907}"/>
              </a:ext>
            </a:extLst>
          </p:cNvPr>
          <p:cNvSpPr>
            <a:spLocks noGrp="1"/>
          </p:cNvSpPr>
          <p:nvPr>
            <p:ph type="title"/>
          </p:nvPr>
        </p:nvSpPr>
        <p:spPr/>
        <p:txBody>
          <a:bodyPr/>
          <a:lstStyle/>
          <a:p>
            <a:r>
              <a:rPr lang="en-US" dirty="0">
                <a:solidFill>
                  <a:schemeClr val="bg2"/>
                </a:solidFill>
                <a:latin typeface="+mn-lt"/>
              </a:rPr>
              <a:t>Grounding Techniques</a:t>
            </a:r>
          </a:p>
        </p:txBody>
      </p:sp>
      <p:sp>
        <p:nvSpPr>
          <p:cNvPr id="3" name="Content Placeholder 2">
            <a:extLst>
              <a:ext uri="{FF2B5EF4-FFF2-40B4-BE49-F238E27FC236}">
                <a16:creationId xmlns:a16="http://schemas.microsoft.com/office/drawing/2014/main" id="{23B6D21B-EC8A-4D9A-AB67-B14AF66371EE}"/>
              </a:ext>
            </a:extLst>
          </p:cNvPr>
          <p:cNvSpPr>
            <a:spLocks noGrp="1"/>
          </p:cNvSpPr>
          <p:nvPr>
            <p:ph idx="1"/>
          </p:nvPr>
        </p:nvSpPr>
        <p:spPr>
          <a:xfrm>
            <a:off x="962528" y="1912406"/>
            <a:ext cx="3693277" cy="3847207"/>
          </a:xfrm>
        </p:spPr>
        <p:txBody>
          <a:bodyPr/>
          <a:lstStyle/>
          <a:p>
            <a:r>
              <a:rPr lang="en-US" sz="2000" dirty="0">
                <a:solidFill>
                  <a:schemeClr val="bg2"/>
                </a:solidFill>
                <a:latin typeface="+mn-lt"/>
              </a:rPr>
              <a:t>5 of 5 exercise (aka 5-4-3-2-1) </a:t>
            </a:r>
          </a:p>
          <a:p>
            <a:r>
              <a:rPr lang="en-US" sz="2000" dirty="0">
                <a:solidFill>
                  <a:schemeClr val="bg2"/>
                </a:solidFill>
                <a:latin typeface="+mn-lt"/>
              </a:rPr>
              <a:t>Use an anchoring phrase</a:t>
            </a:r>
          </a:p>
          <a:p>
            <a:r>
              <a:rPr lang="en-US" sz="2000" dirty="0">
                <a:solidFill>
                  <a:schemeClr val="bg2"/>
                </a:solidFill>
                <a:latin typeface="+mn-lt"/>
              </a:rPr>
              <a:t>Visualize or list favorite things</a:t>
            </a:r>
          </a:p>
          <a:p>
            <a:r>
              <a:rPr lang="en-US" sz="2000" dirty="0">
                <a:solidFill>
                  <a:schemeClr val="bg2"/>
                </a:solidFill>
                <a:latin typeface="+mn-lt"/>
              </a:rPr>
              <a:t>Body Awareness (Progressive Muscle Relaxation)</a:t>
            </a:r>
          </a:p>
          <a:p>
            <a:r>
              <a:rPr lang="en-US" sz="2000" dirty="0">
                <a:solidFill>
                  <a:schemeClr val="bg2"/>
                </a:solidFill>
                <a:latin typeface="+mn-lt"/>
              </a:rPr>
              <a:t>Counting Backwards</a:t>
            </a:r>
          </a:p>
          <a:p>
            <a:r>
              <a:rPr lang="en-US" sz="2000" dirty="0">
                <a:solidFill>
                  <a:schemeClr val="bg2"/>
                </a:solidFill>
                <a:latin typeface="+mn-lt"/>
              </a:rPr>
              <a:t>Safe Space Visualization</a:t>
            </a:r>
          </a:p>
          <a:p>
            <a:endParaRPr lang="en-US" sz="2000" dirty="0">
              <a:solidFill>
                <a:schemeClr val="bg2"/>
              </a:solidFill>
              <a:latin typeface="+mn-lt"/>
            </a:endParaRPr>
          </a:p>
        </p:txBody>
      </p:sp>
      <p:pic>
        <p:nvPicPr>
          <p:cNvPr id="5" name="Picture 4" descr="A picture containing shape&#10;&#10;Description automatically generated">
            <a:extLst>
              <a:ext uri="{FF2B5EF4-FFF2-40B4-BE49-F238E27FC236}">
                <a16:creationId xmlns:a16="http://schemas.microsoft.com/office/drawing/2014/main" id="{1EC23712-0AD4-438E-8570-A5405010F547}"/>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808234" y="1847857"/>
            <a:ext cx="3162286" cy="3162286"/>
          </a:xfrm>
          <a:prstGeom prst="rect">
            <a:avLst/>
          </a:prstGeom>
        </p:spPr>
      </p:pic>
    </p:spTree>
    <p:extLst>
      <p:ext uri="{BB962C8B-B14F-4D97-AF65-F5344CB8AC3E}">
        <p14:creationId xmlns:p14="http://schemas.microsoft.com/office/powerpoint/2010/main" val="374968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F37B-C866-4C13-BE23-D0114F66B1AA}"/>
              </a:ext>
            </a:extLst>
          </p:cNvPr>
          <p:cNvSpPr>
            <a:spLocks noGrp="1"/>
          </p:cNvSpPr>
          <p:nvPr>
            <p:ph type="title"/>
          </p:nvPr>
        </p:nvSpPr>
        <p:spPr/>
        <p:txBody>
          <a:bodyPr/>
          <a:lstStyle/>
          <a:p>
            <a:r>
              <a:rPr lang="en-US" dirty="0">
                <a:solidFill>
                  <a:schemeClr val="bg2"/>
                </a:solidFill>
                <a:latin typeface="Georgia" panose="02040502050405020303" pitchFamily="18" charset="0"/>
              </a:rPr>
              <a:t>More Helpful Tips</a:t>
            </a:r>
          </a:p>
        </p:txBody>
      </p:sp>
      <p:sp>
        <p:nvSpPr>
          <p:cNvPr id="3" name="Content Placeholder 2">
            <a:extLst>
              <a:ext uri="{FF2B5EF4-FFF2-40B4-BE49-F238E27FC236}">
                <a16:creationId xmlns:a16="http://schemas.microsoft.com/office/drawing/2014/main" id="{E62ABD5E-A944-4907-BB8A-5C95DDA56B3C}"/>
              </a:ext>
            </a:extLst>
          </p:cNvPr>
          <p:cNvSpPr>
            <a:spLocks noGrp="1"/>
          </p:cNvSpPr>
          <p:nvPr>
            <p:ph idx="1"/>
          </p:nvPr>
        </p:nvSpPr>
        <p:spPr>
          <a:xfrm>
            <a:off x="962528" y="1402084"/>
            <a:ext cx="4981073" cy="4847481"/>
          </a:xfrm>
        </p:spPr>
        <p:txBody>
          <a:bodyPr/>
          <a:lstStyle/>
          <a:p>
            <a:pPr marL="285750" indent="-285750" algn="l" rtl="0" fontAlgn="base">
              <a:buFont typeface="Arial" panose="020B0604020202020204" pitchFamily="34" charset="0"/>
              <a:buChar char="•"/>
            </a:pPr>
            <a:r>
              <a:rPr lang="en-US" sz="2000" b="0" i="0" u="none" strike="noStrike" dirty="0">
                <a:solidFill>
                  <a:schemeClr val="bg2"/>
                </a:solidFill>
                <a:effectLst/>
                <a:latin typeface="+mn-lt"/>
              </a:rPr>
              <a:t>When to step away and when to ask for help</a:t>
            </a:r>
            <a:r>
              <a:rPr lang="en-US" sz="2000" b="0" i="0" dirty="0">
                <a:solidFill>
                  <a:schemeClr val="bg2"/>
                </a:solidFill>
                <a:effectLst/>
                <a:latin typeface="+mn-lt"/>
              </a:rPr>
              <a:t>​</a:t>
            </a:r>
            <a:endParaRPr lang="en-US" sz="2000" dirty="0">
              <a:solidFill>
                <a:schemeClr val="bg2"/>
              </a:solidFill>
              <a:latin typeface="+mn-lt"/>
            </a:endParaRPr>
          </a:p>
          <a:p>
            <a:pPr marL="285750" lvl="1" indent="-285750" fontAlgn="base">
              <a:buFont typeface="Arial" panose="020B0604020202020204" pitchFamily="34" charset="0"/>
              <a:buChar char="•"/>
            </a:pPr>
            <a:r>
              <a:rPr lang="en-US" sz="2000" b="0" i="0" u="none" strike="noStrike" dirty="0">
                <a:solidFill>
                  <a:schemeClr val="bg2"/>
                </a:solidFill>
                <a:effectLst/>
                <a:latin typeface="+mn-lt"/>
              </a:rPr>
              <a:t>If there’s a breakdown in communication, client may be tired, not their day. </a:t>
            </a:r>
            <a:r>
              <a:rPr lang="en-US" sz="2000" b="0" dirty="0">
                <a:solidFill>
                  <a:schemeClr val="bg2"/>
                </a:solidFill>
                <a:latin typeface="+mn-lt"/>
              </a:rPr>
              <a:t>A</a:t>
            </a:r>
            <a:r>
              <a:rPr lang="en-US" sz="2000" b="0" i="0" u="none" strike="noStrike" dirty="0">
                <a:solidFill>
                  <a:schemeClr val="bg2"/>
                </a:solidFill>
                <a:effectLst/>
                <a:latin typeface="+mn-lt"/>
              </a:rPr>
              <a:t>sk if they need a break, or to revisit on a different day (give them options/agency)--asking for a continuance</a:t>
            </a:r>
            <a:r>
              <a:rPr lang="en-US" sz="2000" b="0" i="0" dirty="0">
                <a:solidFill>
                  <a:schemeClr val="bg2"/>
                </a:solidFill>
                <a:effectLst/>
                <a:latin typeface="+mn-lt"/>
              </a:rPr>
              <a:t>​</a:t>
            </a:r>
          </a:p>
          <a:p>
            <a:pPr marL="285750" lvl="1" indent="-285750" fontAlgn="base">
              <a:buFont typeface="Arial" panose="020B0604020202020204" pitchFamily="34" charset="0"/>
              <a:buChar char="•"/>
            </a:pPr>
            <a:endParaRPr lang="en-US" sz="2000" b="0" i="0" dirty="0">
              <a:solidFill>
                <a:schemeClr val="bg2"/>
              </a:solidFill>
              <a:effectLst/>
              <a:latin typeface="+mn-lt"/>
            </a:endParaRPr>
          </a:p>
          <a:p>
            <a:pPr marL="285750" lvl="1" indent="-285750" fontAlgn="base">
              <a:buFont typeface="Arial" panose="020B0604020202020204" pitchFamily="34" charset="0"/>
              <a:buChar char="•"/>
            </a:pPr>
            <a:r>
              <a:rPr lang="en-US" sz="2000" b="0" i="0" u="none" strike="noStrike" dirty="0">
                <a:solidFill>
                  <a:schemeClr val="bg2"/>
                </a:solidFill>
                <a:effectLst/>
                <a:latin typeface="+mn-lt"/>
              </a:rPr>
              <a:t>Avoid using too much legal jargon and acronyms</a:t>
            </a:r>
          </a:p>
          <a:p>
            <a:pPr lvl="1" fontAlgn="base"/>
            <a:endParaRPr lang="en-US" sz="2000" b="0" i="0" u="none" strike="noStrike" dirty="0">
              <a:solidFill>
                <a:schemeClr val="bg2"/>
              </a:solidFill>
              <a:effectLst/>
              <a:latin typeface="+mn-lt"/>
            </a:endParaRPr>
          </a:p>
          <a:p>
            <a:pPr marL="285750" lvl="1" indent="-28575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If client fears talking on the phone, go back to early questions (are you by yourself, are there people around you, if you need me to call back, etc.)</a:t>
            </a:r>
            <a:r>
              <a:rPr lang="en-US" sz="2000" b="0" i="0" dirty="0">
                <a:solidFill>
                  <a:schemeClr val="bg2"/>
                </a:solidFill>
                <a:effectLst/>
                <a:latin typeface="Calibri" panose="020F0502020204030204" pitchFamily="34" charset="0"/>
              </a:rPr>
              <a:t>​</a:t>
            </a:r>
            <a:endParaRPr lang="en-US" sz="2000" b="0" i="0" dirty="0">
              <a:solidFill>
                <a:schemeClr val="bg2"/>
              </a:solidFill>
              <a:effectLst/>
              <a:latin typeface="Arial" panose="020B0604020202020204" pitchFamily="34" charset="0"/>
            </a:endParaRPr>
          </a:p>
          <a:p>
            <a:endParaRPr lang="en-US" sz="2000" dirty="0"/>
          </a:p>
        </p:txBody>
      </p:sp>
      <p:pic>
        <p:nvPicPr>
          <p:cNvPr id="6" name="Picture 5" descr="A picture containing shape&#10;&#10;Description automatically generated">
            <a:extLst>
              <a:ext uri="{FF2B5EF4-FFF2-40B4-BE49-F238E27FC236}">
                <a16:creationId xmlns:a16="http://schemas.microsoft.com/office/drawing/2014/main" id="{5B057D34-6D41-481F-A844-4B1F6B49707C}"/>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943601" y="2104334"/>
            <a:ext cx="2649332" cy="2649332"/>
          </a:xfrm>
          <a:prstGeom prst="rect">
            <a:avLst/>
          </a:prstGeom>
        </p:spPr>
      </p:pic>
    </p:spTree>
    <p:extLst>
      <p:ext uri="{BB962C8B-B14F-4D97-AF65-F5344CB8AC3E}">
        <p14:creationId xmlns:p14="http://schemas.microsoft.com/office/powerpoint/2010/main" val="328226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304D-7A42-47F7-ACA1-F0F0755A52D5}"/>
              </a:ext>
            </a:extLst>
          </p:cNvPr>
          <p:cNvSpPr>
            <a:spLocks noGrp="1"/>
          </p:cNvSpPr>
          <p:nvPr>
            <p:ph type="title"/>
          </p:nvPr>
        </p:nvSpPr>
        <p:spPr/>
        <p:txBody>
          <a:bodyPr/>
          <a:lstStyle/>
          <a:p>
            <a:r>
              <a:rPr lang="en-US">
                <a:solidFill>
                  <a:schemeClr val="bg2"/>
                </a:solidFill>
                <a:latin typeface="+mn-lt"/>
              </a:rPr>
              <a:t>What You Might See in Practice</a:t>
            </a:r>
          </a:p>
        </p:txBody>
      </p:sp>
      <p:sp>
        <p:nvSpPr>
          <p:cNvPr id="4" name="Content Placeholder 3">
            <a:extLst>
              <a:ext uri="{FF2B5EF4-FFF2-40B4-BE49-F238E27FC236}">
                <a16:creationId xmlns:a16="http://schemas.microsoft.com/office/drawing/2014/main" id="{2EB72283-AA2B-440D-8AFD-5CD44E2609C2}"/>
              </a:ext>
            </a:extLst>
          </p:cNvPr>
          <p:cNvSpPr>
            <a:spLocks noGrp="1"/>
          </p:cNvSpPr>
          <p:nvPr>
            <p:ph idx="1"/>
          </p:nvPr>
        </p:nvSpPr>
        <p:spPr>
          <a:xfrm>
            <a:off x="962528" y="1539016"/>
            <a:ext cx="7656262" cy="4616648"/>
          </a:xfrm>
        </p:spPr>
        <p:txBody>
          <a:bodyPr vert="horz" wrap="square" lIns="0" tIns="0" rIns="0" bIns="0" rtlCol="0" anchor="t">
            <a:spAutoFit/>
          </a:bodyPr>
          <a:lstStyle/>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Tendency of missing </a:t>
            </a:r>
            <a:r>
              <a:rPr lang="en-US" sz="2000" b="0" i="0" u="none" strike="noStrike" dirty="0" err="1">
                <a:solidFill>
                  <a:schemeClr val="bg2"/>
                </a:solidFill>
                <a:effectLst/>
                <a:latin typeface="Calibri" panose="020F0502020204030204" pitchFamily="34" charset="0"/>
              </a:rPr>
              <a:t>hypoarousal</a:t>
            </a:r>
            <a:r>
              <a:rPr lang="en-US" sz="2000" b="0" i="0" u="none" strike="noStrike" dirty="0">
                <a:solidFill>
                  <a:schemeClr val="bg2"/>
                </a:solidFill>
                <a:effectLst/>
                <a:latin typeface="Calibri" panose="020F0502020204030204" pitchFamily="34" charset="0"/>
              </a:rPr>
              <a:t> as a symptom of not being able to regulate in a detention setting</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Visual and auditory question: Ask the right questions (do you need a break, are you in a good place to talk, can you tell me what you can see)</a:t>
            </a:r>
            <a:r>
              <a:rPr lang="en-US" sz="2000" b="0" i="0" dirty="0">
                <a:solidFill>
                  <a:schemeClr val="bg2"/>
                </a:solidFill>
                <a:effectLst/>
                <a:latin typeface="Calibri" panose="020F0502020204030204" pitchFamily="34" charset="0"/>
              </a:rPr>
              <a:t>​</a:t>
            </a: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Everyone’s baseline looks different. </a:t>
            </a:r>
            <a:r>
              <a:rPr lang="en-US" sz="2000" b="0" i="0" u="none" strike="noStrike" dirty="0">
                <a:solidFill>
                  <a:schemeClr val="bg2"/>
                </a:solidFill>
                <a:effectLst/>
                <a:latin typeface="Calibri"/>
                <a:cs typeface="Calibri"/>
              </a:rPr>
              <a:t>Optimal arousal will look different for different </a:t>
            </a:r>
            <a:r>
              <a:rPr lang="en-US" sz="2000" dirty="0">
                <a:solidFill>
                  <a:schemeClr val="bg2"/>
                </a:solidFill>
                <a:latin typeface="Calibri"/>
                <a:cs typeface="Calibri"/>
              </a:rPr>
              <a:t>people</a:t>
            </a:r>
            <a:r>
              <a:rPr lang="en-US" sz="2000" b="0" i="0" u="none" strike="noStrike" dirty="0">
                <a:solidFill>
                  <a:schemeClr val="bg2"/>
                </a:solidFill>
                <a:effectLst/>
                <a:latin typeface="Calibri"/>
                <a:cs typeface="Calibri"/>
              </a:rPr>
              <a:t> (communicating what their challenges are will be relative to their baseline</a:t>
            </a:r>
            <a:r>
              <a:rPr lang="en-US" sz="2000" b="0" i="0" dirty="0">
                <a:solidFill>
                  <a:schemeClr val="bg2"/>
                </a:solidFill>
                <a:effectLst/>
                <a:latin typeface="Calibri"/>
                <a:cs typeface="Calibri"/>
              </a:rPr>
              <a:t>​)</a:t>
            </a:r>
            <a:endParaRPr lang="en-US" sz="2000" b="0" i="0" dirty="0">
              <a:solidFill>
                <a:schemeClr val="bg2"/>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a:cs typeface="Calibri"/>
              </a:rPr>
              <a:t>Some people don't have the ability to provide lengthy, </a:t>
            </a:r>
            <a:r>
              <a:rPr lang="en-US" sz="2000" dirty="0">
                <a:solidFill>
                  <a:schemeClr val="bg2"/>
                </a:solidFill>
                <a:latin typeface="Calibri"/>
                <a:cs typeface="Calibri"/>
              </a:rPr>
              <a:t>coherent</a:t>
            </a:r>
            <a:r>
              <a:rPr lang="en-US" sz="2000" b="0" i="0" u="none" strike="noStrike" dirty="0">
                <a:solidFill>
                  <a:schemeClr val="bg2"/>
                </a:solidFill>
                <a:effectLst/>
                <a:latin typeface="Calibri"/>
                <a:cs typeface="Calibri"/>
              </a:rPr>
              <a:t> answers (responses may seem emotional, but based on client's baseline, may be appropriate)</a:t>
            </a:r>
          </a:p>
          <a:p>
            <a:endParaRPr lang="en-US" sz="2000" dirty="0"/>
          </a:p>
        </p:txBody>
      </p:sp>
    </p:spTree>
    <p:extLst>
      <p:ext uri="{BB962C8B-B14F-4D97-AF65-F5344CB8AC3E}">
        <p14:creationId xmlns:p14="http://schemas.microsoft.com/office/powerpoint/2010/main" val="285049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1FA2-B17B-4D40-821F-78DDD1BC3F00}"/>
              </a:ext>
            </a:extLst>
          </p:cNvPr>
          <p:cNvSpPr>
            <a:spLocks noGrp="1"/>
          </p:cNvSpPr>
          <p:nvPr>
            <p:ph type="title"/>
          </p:nvPr>
        </p:nvSpPr>
        <p:spPr>
          <a:xfrm>
            <a:off x="980365" y="627796"/>
            <a:ext cx="7183269" cy="512961"/>
          </a:xfrm>
        </p:spPr>
        <p:txBody>
          <a:bodyPr/>
          <a:lstStyle/>
          <a:p>
            <a:r>
              <a:rPr lang="en-US" dirty="0">
                <a:solidFill>
                  <a:schemeClr val="bg2"/>
                </a:solidFill>
                <a:latin typeface="Georgia" panose="02040502050405020303" pitchFamily="18" charset="0"/>
              </a:rPr>
              <a:t>Things to be Cautious of</a:t>
            </a:r>
          </a:p>
        </p:txBody>
      </p:sp>
      <p:sp>
        <p:nvSpPr>
          <p:cNvPr id="3" name="Content Placeholder 2">
            <a:extLst>
              <a:ext uri="{FF2B5EF4-FFF2-40B4-BE49-F238E27FC236}">
                <a16:creationId xmlns:a16="http://schemas.microsoft.com/office/drawing/2014/main" id="{F604907D-F9F9-419E-910F-BE1E45921B21}"/>
              </a:ext>
            </a:extLst>
          </p:cNvPr>
          <p:cNvSpPr>
            <a:spLocks noGrp="1"/>
          </p:cNvSpPr>
          <p:nvPr>
            <p:ph idx="1"/>
          </p:nvPr>
        </p:nvSpPr>
        <p:spPr>
          <a:xfrm>
            <a:off x="820780" y="1545613"/>
            <a:ext cx="3751219" cy="4001095"/>
          </a:xfrm>
        </p:spPr>
        <p:txBody>
          <a:bodyPr/>
          <a:lstStyle/>
          <a:p>
            <a:pPr marL="285750" indent="-285750">
              <a:buFont typeface="Arial" panose="020B0604020202020204" pitchFamily="34" charset="0"/>
              <a:buChar char="•"/>
            </a:pPr>
            <a:r>
              <a:rPr lang="en-US" sz="2000" dirty="0">
                <a:solidFill>
                  <a:schemeClr val="bg2"/>
                </a:solidFill>
                <a:latin typeface="+mn-lt"/>
              </a:rPr>
              <a:t>Worst possible scenario: Calling an officer or guard for help (and why this is a bad idea)​</a:t>
            </a:r>
          </a:p>
          <a:p>
            <a:pPr marL="285750" indent="-285750">
              <a:buFont typeface="Arial" panose="020B0604020202020204" pitchFamily="34" charset="0"/>
              <a:buChar char="•"/>
            </a:pPr>
            <a:r>
              <a:rPr lang="en-US" sz="2000" dirty="0">
                <a:solidFill>
                  <a:schemeClr val="bg2"/>
                </a:solidFill>
                <a:latin typeface="+mn-lt"/>
              </a:rPr>
              <a:t>Speaking over or around client</a:t>
            </a:r>
          </a:p>
          <a:p>
            <a:pPr marL="285750" indent="-285750">
              <a:buFont typeface="Arial" panose="020B0604020202020204" pitchFamily="34" charset="0"/>
              <a:buChar char="•"/>
            </a:pPr>
            <a:r>
              <a:rPr lang="en-US" sz="2000" dirty="0">
                <a:solidFill>
                  <a:schemeClr val="bg2"/>
                </a:solidFill>
                <a:latin typeface="+mn-lt"/>
              </a:rPr>
              <a:t>Meeting anger with anger</a:t>
            </a:r>
          </a:p>
          <a:p>
            <a:pPr marL="285750" indent="-285750">
              <a:buFont typeface="Arial" panose="020B0604020202020204" pitchFamily="34" charset="0"/>
              <a:buChar char="•"/>
            </a:pPr>
            <a:r>
              <a:rPr lang="en-US" sz="2000" dirty="0">
                <a:solidFill>
                  <a:schemeClr val="bg2"/>
                </a:solidFill>
                <a:latin typeface="+mn-lt"/>
              </a:rPr>
              <a:t>While your fear is valid, so is theirs (and what this means in terms of the power dynamics available)​</a:t>
            </a:r>
          </a:p>
          <a:p>
            <a:pPr marL="285750" indent="-285750">
              <a:buFont typeface="Arial" panose="020B0604020202020204" pitchFamily="34" charset="0"/>
              <a:buChar char="•"/>
            </a:pPr>
            <a:r>
              <a:rPr lang="en-US" sz="2000" dirty="0">
                <a:solidFill>
                  <a:schemeClr val="bg2"/>
                </a:solidFill>
                <a:latin typeface="+mn-lt"/>
              </a:rPr>
              <a:t>Implicit bias awareness</a:t>
            </a:r>
          </a:p>
        </p:txBody>
      </p:sp>
      <p:pic>
        <p:nvPicPr>
          <p:cNvPr id="6" name="Picture 5" descr="A picture containing shape&#10;&#10;Description automatically generated">
            <a:extLst>
              <a:ext uri="{FF2B5EF4-FFF2-40B4-BE49-F238E27FC236}">
                <a16:creationId xmlns:a16="http://schemas.microsoft.com/office/drawing/2014/main" id="{79EF84FA-3D45-4B25-97CE-85B2597D317C}"/>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704459" y="2008933"/>
            <a:ext cx="3459175" cy="3459175"/>
          </a:xfrm>
          <a:prstGeom prst="rect">
            <a:avLst/>
          </a:prstGeom>
        </p:spPr>
      </p:pic>
    </p:spTree>
    <p:extLst>
      <p:ext uri="{BB962C8B-B14F-4D97-AF65-F5344CB8AC3E}">
        <p14:creationId xmlns:p14="http://schemas.microsoft.com/office/powerpoint/2010/main" val="56319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40F9-73AD-461A-8FB8-83BAA3EF9381}"/>
              </a:ext>
            </a:extLst>
          </p:cNvPr>
          <p:cNvSpPr>
            <a:spLocks noGrp="1"/>
          </p:cNvSpPr>
          <p:nvPr>
            <p:ph type="title"/>
          </p:nvPr>
        </p:nvSpPr>
        <p:spPr>
          <a:xfrm>
            <a:off x="962527" y="560418"/>
            <a:ext cx="7183269" cy="512961"/>
          </a:xfrm>
        </p:spPr>
        <p:txBody>
          <a:bodyPr/>
          <a:lstStyle/>
          <a:p>
            <a:r>
              <a:rPr lang="en-US" dirty="0">
                <a:solidFill>
                  <a:schemeClr val="bg2"/>
                </a:solidFill>
                <a:latin typeface="+mn-lt"/>
              </a:rPr>
              <a:t>Other Concerns…</a:t>
            </a:r>
          </a:p>
        </p:txBody>
      </p:sp>
      <p:sp>
        <p:nvSpPr>
          <p:cNvPr id="3" name="Content Placeholder 2">
            <a:extLst>
              <a:ext uri="{FF2B5EF4-FFF2-40B4-BE49-F238E27FC236}">
                <a16:creationId xmlns:a16="http://schemas.microsoft.com/office/drawing/2014/main" id="{1D4FEEB7-DB82-43AB-A565-E2DD03371F35}"/>
              </a:ext>
            </a:extLst>
          </p:cNvPr>
          <p:cNvSpPr>
            <a:spLocks noGrp="1"/>
          </p:cNvSpPr>
          <p:nvPr>
            <p:ph idx="1"/>
          </p:nvPr>
        </p:nvSpPr>
        <p:spPr>
          <a:xfrm>
            <a:off x="962527" y="1524001"/>
            <a:ext cx="7183270" cy="4480560"/>
          </a:xfrm>
        </p:spPr>
        <p:txBody>
          <a:bodyPr/>
          <a:lstStyle/>
          <a:p>
            <a:r>
              <a:rPr lang="en-US" sz="2000" dirty="0">
                <a:solidFill>
                  <a:schemeClr val="bg2"/>
                </a:solidFill>
                <a:latin typeface="+mn-lt"/>
              </a:rPr>
              <a:t>Boundaries: How to implement them effectively while also being person-centered</a:t>
            </a:r>
          </a:p>
          <a:p>
            <a:r>
              <a:rPr lang="en-US" sz="2000" dirty="0">
                <a:solidFill>
                  <a:schemeClr val="bg2"/>
                </a:solidFill>
                <a:latin typeface="+mn-lt"/>
              </a:rPr>
              <a:t>Transference/Countertransference </a:t>
            </a:r>
          </a:p>
          <a:p>
            <a:pPr marL="285750" indent="-285750">
              <a:buFont typeface="Arial" panose="020B0604020202020204" pitchFamily="34" charset="0"/>
              <a:buChar char="•"/>
            </a:pPr>
            <a:r>
              <a:rPr lang="en-US" sz="2000" dirty="0">
                <a:solidFill>
                  <a:schemeClr val="accent2">
                    <a:lumMod val="40000"/>
                    <a:lumOff val="60000"/>
                  </a:schemeClr>
                </a:solidFill>
                <a:latin typeface="+mn-lt"/>
              </a:rPr>
              <a:t>Transference: </a:t>
            </a:r>
            <a:r>
              <a:rPr lang="en-US" sz="2000" dirty="0">
                <a:solidFill>
                  <a:schemeClr val="bg2"/>
                </a:solidFill>
                <a:latin typeface="+mn-lt"/>
              </a:rPr>
              <a:t>the redirection of feelings about a specific person onto someone else (in therapy, this refers to a client's projection of their feelings about someone else onto someone else.</a:t>
            </a:r>
          </a:p>
          <a:p>
            <a:pPr marL="285750" indent="-285750">
              <a:buFont typeface="Arial" panose="020B0604020202020204" pitchFamily="34" charset="0"/>
              <a:buChar char="•"/>
            </a:pPr>
            <a:r>
              <a:rPr lang="en-US" sz="2000" dirty="0">
                <a:solidFill>
                  <a:schemeClr val="accent2">
                    <a:lumMod val="40000"/>
                    <a:lumOff val="60000"/>
                  </a:schemeClr>
                </a:solidFill>
                <a:latin typeface="+mn-lt"/>
              </a:rPr>
              <a:t>Countertransference</a:t>
            </a:r>
            <a:r>
              <a:rPr lang="en-US" sz="2000" dirty="0">
                <a:solidFill>
                  <a:schemeClr val="bg2"/>
                </a:solidFill>
                <a:latin typeface="+mn-lt"/>
              </a:rPr>
              <a:t>: the redirection of a therapist's feelings toward the client.</a:t>
            </a:r>
          </a:p>
          <a:p>
            <a:r>
              <a:rPr lang="en-US" sz="2000" dirty="0">
                <a:solidFill>
                  <a:schemeClr val="bg2"/>
                </a:solidFill>
                <a:latin typeface="+mn-lt"/>
              </a:rPr>
              <a:t>Being a woman, woman of color, gender-nonconforming person and additional challenges specific to the intersection of these identities</a:t>
            </a:r>
            <a:endParaRPr lang="en-US" sz="2000" dirty="0"/>
          </a:p>
        </p:txBody>
      </p:sp>
    </p:spTree>
    <p:extLst>
      <p:ext uri="{BB962C8B-B14F-4D97-AF65-F5344CB8AC3E}">
        <p14:creationId xmlns:p14="http://schemas.microsoft.com/office/powerpoint/2010/main" val="428513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CEE2-38DC-47D3-9AF7-491E55976B94}"/>
              </a:ext>
            </a:extLst>
          </p:cNvPr>
          <p:cNvSpPr>
            <a:spLocks noGrp="1"/>
          </p:cNvSpPr>
          <p:nvPr>
            <p:ph type="title"/>
          </p:nvPr>
        </p:nvSpPr>
        <p:spPr/>
        <p:txBody>
          <a:bodyPr/>
          <a:lstStyle/>
          <a:p>
            <a:r>
              <a:rPr lang="en-US" dirty="0">
                <a:solidFill>
                  <a:schemeClr val="bg2"/>
                </a:solidFill>
              </a:rPr>
              <a:t>Who we are</a:t>
            </a:r>
          </a:p>
        </p:txBody>
      </p:sp>
      <p:sp>
        <p:nvSpPr>
          <p:cNvPr id="3" name="Content Placeholder 2">
            <a:extLst>
              <a:ext uri="{FF2B5EF4-FFF2-40B4-BE49-F238E27FC236}">
                <a16:creationId xmlns:a16="http://schemas.microsoft.com/office/drawing/2014/main" id="{9A2BB8B3-7853-4356-B3E6-8FAE72AEE32A}"/>
              </a:ext>
            </a:extLst>
          </p:cNvPr>
          <p:cNvSpPr>
            <a:spLocks noGrp="1"/>
          </p:cNvSpPr>
          <p:nvPr>
            <p:ph idx="1"/>
          </p:nvPr>
        </p:nvSpPr>
        <p:spPr>
          <a:xfrm>
            <a:off x="1107209" y="1390539"/>
            <a:ext cx="7183269" cy="6324808"/>
          </a:xfrm>
        </p:spPr>
        <p:txBody>
          <a:bodyPr vert="horz" wrap="square" lIns="0" tIns="0" rIns="0" bIns="0" rtlCol="0" anchor="t">
            <a:spAutoFit/>
          </a:bodyPr>
          <a:lstStyle/>
          <a:p>
            <a:r>
              <a:rPr lang="en-US">
                <a:solidFill>
                  <a:schemeClr val="accent2">
                    <a:lumMod val="40000"/>
                    <a:lumOff val="60000"/>
                  </a:schemeClr>
                </a:solidFill>
                <a:effectLst/>
                <a:latin typeface="Times New Roman"/>
                <a:ea typeface="Calibri" panose="020F0502020204030204" pitchFamily="34" charset="0"/>
                <a:cs typeface="Times New Roman"/>
              </a:rPr>
              <a:t>Anem Shariff </a:t>
            </a:r>
            <a:r>
              <a:rPr lang="en-US">
                <a:solidFill>
                  <a:schemeClr val="bg2"/>
                </a:solidFill>
                <a:effectLst/>
                <a:latin typeface="Times New Roman"/>
                <a:ea typeface="Calibri" panose="020F0502020204030204" pitchFamily="34" charset="0"/>
                <a:cs typeface="Times New Roman"/>
              </a:rPr>
              <a:t>is the Program Associate for the NQRP team at the Vera Institute of Justice. She completed her dual Master of Social Work and Master of Public Health degrees at New York University. She has clinical social work experience interning at the Program for Survivors of Torture at Bellevue Hospital in New York City. Prior to joining Vera, Anem was the Director of Development at Resources and Help Against Marital Abuse, or RAHAMA, a newly incorporated agency that provides culturally specific domestic violence services to the immigrant, refugee, asylee, and Muslim communities.</a:t>
            </a:r>
          </a:p>
          <a:p>
            <a:r>
              <a:rPr lang="en-US" sz="1600">
                <a:solidFill>
                  <a:schemeClr val="accent2">
                    <a:lumMod val="40000"/>
                    <a:lumOff val="60000"/>
                  </a:schemeClr>
                </a:solidFill>
                <a:latin typeface="Times New Roman"/>
                <a:ea typeface="+mn-lt"/>
                <a:cs typeface="+mn-lt"/>
              </a:rPr>
              <a:t>Alexia Martin </a:t>
            </a:r>
            <a:r>
              <a:rPr lang="en-US" sz="1600">
                <a:solidFill>
                  <a:schemeClr val="bg2"/>
                </a:solidFill>
                <a:latin typeface="Times New Roman"/>
                <a:ea typeface="+mn-lt"/>
                <a:cs typeface="+mn-lt"/>
              </a:rPr>
              <a:t>is a Master of Social Work intern for the Center on Sentencing and Corrections &amp; the Center on Immigration and Justice at Vera Institute of Justice. Alexia currently attends the University of Southern California, but previously completed a Master of Arts in Drama Therapy at New York University. Alexia has clinical experience working with clients who suffer from severe mental illness at  Goodwill Industries of Greater New York's Rebound Program. She has also worked with domestic violence victims at LAPD's Newtown Division. Here she </a:t>
            </a:r>
            <a:r>
              <a:rPr lang="en-US">
                <a:solidFill>
                  <a:schemeClr val="bg2"/>
                </a:solidFill>
                <a:latin typeface="Times New Roman"/>
                <a:ea typeface="+mn-lt"/>
                <a:cs typeface="+mn-lt"/>
              </a:rPr>
              <a:t>developed </a:t>
            </a:r>
            <a:r>
              <a:rPr lang="en-US" sz="1600">
                <a:solidFill>
                  <a:schemeClr val="bg2"/>
                </a:solidFill>
                <a:latin typeface="Times New Roman"/>
                <a:ea typeface="+mn-lt"/>
                <a:cs typeface="+mn-lt"/>
              </a:rPr>
              <a:t>literature focused on community based mental health resources for perpetrator of domestic violence, which is now used department wide by LAPD. </a:t>
            </a:r>
          </a:p>
          <a:p>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8369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ECFD-FAB9-446D-9050-5B18173B8DFD}"/>
              </a:ext>
            </a:extLst>
          </p:cNvPr>
          <p:cNvSpPr>
            <a:spLocks noGrp="1"/>
          </p:cNvSpPr>
          <p:nvPr>
            <p:ph type="title"/>
          </p:nvPr>
        </p:nvSpPr>
        <p:spPr/>
        <p:txBody>
          <a:bodyPr/>
          <a:lstStyle/>
          <a:p>
            <a:r>
              <a:rPr lang="en-US"/>
              <a:t>QR Examples</a:t>
            </a:r>
          </a:p>
        </p:txBody>
      </p:sp>
    </p:spTree>
    <p:extLst>
      <p:ext uri="{BB962C8B-B14F-4D97-AF65-F5344CB8AC3E}">
        <p14:creationId xmlns:p14="http://schemas.microsoft.com/office/powerpoint/2010/main" val="176228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3F20-FBD3-423B-B5AD-56C9463EA56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5397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8924-15F3-4B0F-BBE5-214D593EEF85}"/>
              </a:ext>
            </a:extLst>
          </p:cNvPr>
          <p:cNvSpPr>
            <a:spLocks noGrp="1"/>
          </p:cNvSpPr>
          <p:nvPr>
            <p:ph type="title"/>
          </p:nvPr>
        </p:nvSpPr>
        <p:spPr/>
        <p:txBody>
          <a:bodyPr/>
          <a:lstStyle/>
          <a:p>
            <a:r>
              <a:rPr lang="en-US" b="0" i="0" dirty="0">
                <a:solidFill>
                  <a:schemeClr val="bg2"/>
                </a:solidFill>
                <a:effectLst/>
                <a:latin typeface="Georgia" panose="02040502050405020303" pitchFamily="18" charset="0"/>
              </a:rPr>
              <a:t>Today's To Do</a:t>
            </a:r>
            <a:endParaRPr lang="en-US" dirty="0">
              <a:solidFill>
                <a:schemeClr val="bg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4D09D7D-6510-49C3-AC7E-CE0EE3E39A6F}"/>
              </a:ext>
            </a:extLst>
          </p:cNvPr>
          <p:cNvSpPr>
            <a:spLocks noGrp="1"/>
          </p:cNvSpPr>
          <p:nvPr>
            <p:ph idx="1"/>
          </p:nvPr>
        </p:nvSpPr>
        <p:spPr>
          <a:xfrm>
            <a:off x="962528" y="1600204"/>
            <a:ext cx="4109094" cy="4924425"/>
          </a:xfrm>
        </p:spPr>
        <p:txBody>
          <a:bodyPr/>
          <a:lstStyle/>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What is De-Escalation</a:t>
            </a: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Society vs NQRP's Response to Mental Illness​</a:t>
            </a:r>
            <a:endParaRPr lang="en-US" sz="2000" dirty="0">
              <a:solidFill>
                <a:schemeClr val="bg2"/>
              </a:solidFill>
              <a:latin typeface="Arial" panose="020B0604020202020204" pitchFamily="34" charset="0"/>
            </a:endParaRP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Window of Tolerance</a:t>
            </a: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Attachment Theory</a:t>
            </a: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Self-Regulation vs. </a:t>
            </a:r>
            <a:r>
              <a:rPr lang="en-US" sz="2000" b="0" i="0" u="none" strike="noStrike" dirty="0">
                <a:solidFill>
                  <a:schemeClr val="bg2"/>
                </a:solidFill>
                <a:effectLst/>
                <a:latin typeface="Calibri" panose="020F0502020204030204" pitchFamily="34" charset="0"/>
              </a:rPr>
              <a:t>Co-Regulation</a:t>
            </a:r>
            <a:endParaRPr lang="en-US" sz="2000" b="0" i="0" dirty="0">
              <a:solidFill>
                <a:schemeClr val="bg2"/>
              </a:solidFill>
              <a:effectLst/>
              <a:latin typeface="Arial" panose="020B0604020202020204" pitchFamily="34" charset="0"/>
            </a:endParaRP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De-Escalation Techniques</a:t>
            </a:r>
            <a:endParaRPr lang="en-US" sz="2000" dirty="0">
              <a:solidFill>
                <a:schemeClr val="bg2"/>
              </a:solidFill>
              <a:latin typeface="Arial" panose="020B0604020202020204" pitchFamily="34" charset="0"/>
            </a:endParaRPr>
          </a:p>
          <a:p>
            <a:pPr marL="285750" indent="-285750" algn="l" rtl="0" fontAlgn="base">
              <a:buFont typeface="Arial" panose="020B0604020202020204" pitchFamily="34" charset="0"/>
              <a:buChar char="•"/>
            </a:pPr>
            <a:r>
              <a:rPr lang="en-US" sz="2000" b="0" i="0" dirty="0">
                <a:solidFill>
                  <a:schemeClr val="bg2"/>
                </a:solidFill>
                <a:effectLst/>
                <a:latin typeface="+mn-lt"/>
              </a:rPr>
              <a:t>Other Concerns</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panose="020F0502020204030204" pitchFamily="34" charset="0"/>
              </a:rPr>
              <a:t>QR Case Examples</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endParaRPr lang="en-US" sz="2000" dirty="0"/>
          </a:p>
        </p:txBody>
      </p:sp>
      <p:pic>
        <p:nvPicPr>
          <p:cNvPr id="5" name="Picture 4" descr="A picture containing shape&#10;&#10;Description automatically generated">
            <a:extLst>
              <a:ext uri="{FF2B5EF4-FFF2-40B4-BE49-F238E27FC236}">
                <a16:creationId xmlns:a16="http://schemas.microsoft.com/office/drawing/2014/main" id="{D341559E-19F9-46C0-8695-28DD2C93286A}"/>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212385" y="1828952"/>
            <a:ext cx="3200095" cy="3200095"/>
          </a:xfrm>
          <a:prstGeom prst="rect">
            <a:avLst/>
          </a:prstGeom>
        </p:spPr>
      </p:pic>
    </p:spTree>
    <p:extLst>
      <p:ext uri="{BB962C8B-B14F-4D97-AF65-F5344CB8AC3E}">
        <p14:creationId xmlns:p14="http://schemas.microsoft.com/office/powerpoint/2010/main" val="84756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C6C739-F5FE-4683-B63C-32B268C97945}"/>
              </a:ext>
            </a:extLst>
          </p:cNvPr>
          <p:cNvSpPr>
            <a:spLocks noGrp="1"/>
          </p:cNvSpPr>
          <p:nvPr>
            <p:ph type="title"/>
          </p:nvPr>
        </p:nvSpPr>
        <p:spPr/>
        <p:txBody>
          <a:bodyPr/>
          <a:lstStyle/>
          <a:p>
            <a:r>
              <a:rPr lang="en-US" b="0" i="0">
                <a:solidFill>
                  <a:schemeClr val="bg2"/>
                </a:solidFill>
                <a:effectLst/>
                <a:latin typeface="Georgia" panose="02040502050405020303" pitchFamily="18" charset="0"/>
              </a:rPr>
              <a:t>Poll</a:t>
            </a:r>
            <a:endParaRPr lang="en-US">
              <a:solidFill>
                <a:schemeClr val="bg2"/>
              </a:solidFill>
              <a:latin typeface="Georgia" panose="02040502050405020303" pitchFamily="18" charset="0"/>
            </a:endParaRPr>
          </a:p>
        </p:txBody>
      </p:sp>
      <p:pic>
        <p:nvPicPr>
          <p:cNvPr id="3" name="Picture 2" descr="A picture containing shape&#10;&#10;Description automatically generated">
            <a:extLst>
              <a:ext uri="{FF2B5EF4-FFF2-40B4-BE49-F238E27FC236}">
                <a16:creationId xmlns:a16="http://schemas.microsoft.com/office/drawing/2014/main" id="{565B0B18-84A5-4A4F-855F-51AB495E86DE}"/>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517027" y="1400439"/>
            <a:ext cx="4109946" cy="4109946"/>
          </a:xfrm>
          <a:prstGeom prst="rect">
            <a:avLst/>
          </a:prstGeom>
        </p:spPr>
      </p:pic>
    </p:spTree>
    <p:extLst>
      <p:ext uri="{BB962C8B-B14F-4D97-AF65-F5344CB8AC3E}">
        <p14:creationId xmlns:p14="http://schemas.microsoft.com/office/powerpoint/2010/main" val="65395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4AE7-FE3A-4EF0-88BC-6EE6D0A73C00}"/>
              </a:ext>
            </a:extLst>
          </p:cNvPr>
          <p:cNvSpPr>
            <a:spLocks noGrp="1"/>
          </p:cNvSpPr>
          <p:nvPr>
            <p:ph type="title"/>
          </p:nvPr>
        </p:nvSpPr>
        <p:spPr/>
        <p:txBody>
          <a:bodyPr/>
          <a:lstStyle/>
          <a:p>
            <a:r>
              <a:rPr lang="en-US" dirty="0">
                <a:solidFill>
                  <a:schemeClr val="bg2"/>
                </a:solidFill>
                <a:latin typeface="+mn-lt"/>
              </a:rPr>
              <a:t>What is De-Escalation?</a:t>
            </a:r>
          </a:p>
        </p:txBody>
      </p:sp>
      <p:sp>
        <p:nvSpPr>
          <p:cNvPr id="3" name="Content Placeholder 2">
            <a:extLst>
              <a:ext uri="{FF2B5EF4-FFF2-40B4-BE49-F238E27FC236}">
                <a16:creationId xmlns:a16="http://schemas.microsoft.com/office/drawing/2014/main" id="{1D0B73CF-4E60-47BA-B4AE-C1B26EF908E9}"/>
              </a:ext>
            </a:extLst>
          </p:cNvPr>
          <p:cNvSpPr>
            <a:spLocks noGrp="1"/>
          </p:cNvSpPr>
          <p:nvPr>
            <p:ph idx="1"/>
          </p:nvPr>
        </p:nvSpPr>
        <p:spPr>
          <a:xfrm>
            <a:off x="962529" y="1478285"/>
            <a:ext cx="4356232" cy="6001643"/>
          </a:xfrm>
        </p:spPr>
        <p:txBody>
          <a:bodyPr/>
          <a:lstStyle/>
          <a:p>
            <a:r>
              <a:rPr lang="en-US" sz="2000" dirty="0">
                <a:solidFill>
                  <a:schemeClr val="bg2"/>
                </a:solidFill>
                <a:latin typeface="+mn-lt"/>
              </a:rPr>
              <a:t>De-Escalation is getting your client to a place where they feel safe and can once again manage their emotions/emotional response.</a:t>
            </a:r>
          </a:p>
          <a:p>
            <a:r>
              <a:rPr lang="en-US" sz="2000" dirty="0">
                <a:solidFill>
                  <a:schemeClr val="accent2">
                    <a:lumMod val="40000"/>
                    <a:lumOff val="60000"/>
                  </a:schemeClr>
                </a:solidFill>
                <a:latin typeface="+mn-lt"/>
              </a:rPr>
              <a:t>Why is this important for NQRP work?</a:t>
            </a:r>
          </a:p>
          <a:p>
            <a:r>
              <a:rPr lang="en-US" sz="2000" dirty="0">
                <a:solidFill>
                  <a:schemeClr val="bg2"/>
                </a:solidFill>
                <a:latin typeface="+mn-lt"/>
              </a:rPr>
              <a:t>Assisting your clients in feeling emotional secure will help to build trust in your relationship, improve communication with your client, and assist in moving along your defense more smoothly.</a:t>
            </a:r>
          </a:p>
          <a:p>
            <a:r>
              <a:rPr lang="en-US" sz="2000" dirty="0">
                <a:solidFill>
                  <a:schemeClr val="bg2"/>
                </a:solidFill>
                <a:latin typeface="+mn-lt"/>
              </a:rPr>
              <a:t>Practicing good de-escalation for clients leads to better self-care for </a:t>
            </a:r>
            <a:r>
              <a:rPr lang="en-US" sz="2000" dirty="0" err="1">
                <a:solidFill>
                  <a:schemeClr val="bg2"/>
                </a:solidFill>
                <a:latin typeface="+mn-lt"/>
              </a:rPr>
              <a:t>QRs.</a:t>
            </a:r>
            <a:endParaRPr lang="en-US" sz="2000" dirty="0">
              <a:solidFill>
                <a:schemeClr val="bg2"/>
              </a:solidFill>
              <a:latin typeface="+mn-lt"/>
            </a:endParaRPr>
          </a:p>
          <a:p>
            <a:endParaRPr lang="en-US" sz="2000" dirty="0">
              <a:solidFill>
                <a:schemeClr val="bg2"/>
              </a:solidFill>
              <a:latin typeface="+mn-lt"/>
            </a:endParaRPr>
          </a:p>
          <a:p>
            <a:endParaRPr lang="en-US" sz="2000" dirty="0"/>
          </a:p>
          <a:p>
            <a:endParaRPr lang="en-US" sz="2000" dirty="0"/>
          </a:p>
        </p:txBody>
      </p:sp>
      <p:pic>
        <p:nvPicPr>
          <p:cNvPr id="5" name="Picture 4" descr="A picture containing shape&#10;&#10;Description automatically generated">
            <a:extLst>
              <a:ext uri="{FF2B5EF4-FFF2-40B4-BE49-F238E27FC236}">
                <a16:creationId xmlns:a16="http://schemas.microsoft.com/office/drawing/2014/main" id="{6FAAC284-2F22-4658-AE83-5D5A787F7E10}"/>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788792" y="1828802"/>
            <a:ext cx="2392679" cy="2392679"/>
          </a:xfrm>
          <a:prstGeom prst="rect">
            <a:avLst/>
          </a:prstGeom>
        </p:spPr>
      </p:pic>
    </p:spTree>
    <p:extLst>
      <p:ext uri="{BB962C8B-B14F-4D97-AF65-F5344CB8AC3E}">
        <p14:creationId xmlns:p14="http://schemas.microsoft.com/office/powerpoint/2010/main" val="117301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10A0-EC26-458B-8E8B-AFEF5A96BFCA}"/>
              </a:ext>
            </a:extLst>
          </p:cNvPr>
          <p:cNvSpPr>
            <a:spLocks noGrp="1"/>
          </p:cNvSpPr>
          <p:nvPr>
            <p:ph type="title"/>
          </p:nvPr>
        </p:nvSpPr>
        <p:spPr>
          <a:xfrm>
            <a:off x="962527" y="174136"/>
            <a:ext cx="6886073" cy="1025922"/>
          </a:xfrm>
        </p:spPr>
        <p:txBody>
          <a:bodyPr/>
          <a:lstStyle/>
          <a:p>
            <a:r>
              <a:rPr lang="en-US" dirty="0">
                <a:solidFill>
                  <a:schemeClr val="bg2"/>
                </a:solidFill>
                <a:latin typeface="Georgia" panose="02040502050405020303" pitchFamily="18" charset="0"/>
              </a:rPr>
              <a:t>How Society Responds to People with Mental Health Issues</a:t>
            </a:r>
          </a:p>
        </p:txBody>
      </p:sp>
      <p:sp>
        <p:nvSpPr>
          <p:cNvPr id="3" name="Content Placeholder 2">
            <a:extLst>
              <a:ext uri="{FF2B5EF4-FFF2-40B4-BE49-F238E27FC236}">
                <a16:creationId xmlns:a16="http://schemas.microsoft.com/office/drawing/2014/main" id="{E2409C63-2C4A-4424-8CA7-C3AED18278FA}"/>
              </a:ext>
            </a:extLst>
          </p:cNvPr>
          <p:cNvSpPr>
            <a:spLocks noGrp="1"/>
          </p:cNvSpPr>
          <p:nvPr>
            <p:ph idx="1"/>
          </p:nvPr>
        </p:nvSpPr>
        <p:spPr>
          <a:xfrm>
            <a:off x="962527" y="1661164"/>
            <a:ext cx="6672713" cy="4231928"/>
          </a:xfrm>
        </p:spPr>
        <p:txBody>
          <a:bodyPr vert="horz" wrap="square" lIns="0" tIns="0" rIns="0" bIns="0" rtlCol="0" anchor="t">
            <a:spAutoFit/>
          </a:bodyPr>
          <a:lstStyle/>
          <a:p>
            <a:pPr marL="285750" indent="-285750" algn="l" rtl="0" fontAlgn="base">
              <a:buFont typeface="Arial" panose="020B0604020202020204" pitchFamily="34" charset="0"/>
              <a:buChar char="•"/>
            </a:pPr>
            <a:r>
              <a:rPr lang="en-US" sz="2000" b="0" i="0" u="none" strike="noStrike" dirty="0">
                <a:solidFill>
                  <a:schemeClr val="bg2"/>
                </a:solidFill>
                <a:effectLst/>
                <a:latin typeface="Calibri"/>
                <a:cs typeface="Calibri"/>
              </a:rPr>
              <a:t>Stigma of mental </a:t>
            </a:r>
            <a:r>
              <a:rPr lang="en-US" sz="2000" dirty="0">
                <a:solidFill>
                  <a:schemeClr val="bg2"/>
                </a:solidFill>
                <a:latin typeface="Calibri"/>
                <a:cs typeface="Calibri"/>
              </a:rPr>
              <a:t>illness</a:t>
            </a:r>
            <a:r>
              <a:rPr lang="en-US" sz="2000" b="0" i="0" u="none" strike="noStrike" dirty="0">
                <a:solidFill>
                  <a:schemeClr val="bg2"/>
                </a:solidFill>
                <a:effectLst/>
                <a:latin typeface="Calibri"/>
                <a:cs typeface="Calibri"/>
              </a:rPr>
              <a:t>, coupled with the stigma of incarceration leads to negative knee-jerk reactions</a:t>
            </a:r>
            <a:r>
              <a:rPr lang="en-US" sz="2000" b="0" i="0" dirty="0">
                <a:solidFill>
                  <a:schemeClr val="bg2"/>
                </a:solidFill>
                <a:effectLst/>
                <a:latin typeface="Calibri"/>
                <a:cs typeface="Calibri"/>
              </a:rPr>
              <a:t>​.</a:t>
            </a: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a:cs typeface="Calibri"/>
              </a:rPr>
              <a:t>Our FIRST reaction should not be to call officers/guards:</a:t>
            </a:r>
          </a:p>
          <a:p>
            <a:pPr marL="628650" indent="-342900" algn="l" rtl="0" fontAlgn="base">
              <a:buAutoNum type="arabicParenR"/>
            </a:pPr>
            <a:r>
              <a:rPr lang="en-US" sz="2000" b="0" i="0" u="none" strike="noStrike" dirty="0">
                <a:solidFill>
                  <a:schemeClr val="bg2"/>
                </a:solidFill>
                <a:effectLst/>
                <a:latin typeface="Calibri"/>
                <a:cs typeface="Calibri"/>
              </a:rPr>
              <a:t>Only use for medical emergency or </a:t>
            </a:r>
            <a:r>
              <a:rPr lang="en-US" sz="2000" dirty="0">
                <a:solidFill>
                  <a:schemeClr val="bg2"/>
                </a:solidFill>
                <a:latin typeface="Calibri"/>
                <a:cs typeface="Calibri"/>
              </a:rPr>
              <a:t>imminent</a:t>
            </a:r>
            <a:r>
              <a:rPr lang="en-US" sz="2000" b="0" i="0" u="none" strike="noStrike" dirty="0">
                <a:solidFill>
                  <a:schemeClr val="bg2"/>
                </a:solidFill>
                <a:effectLst/>
                <a:latin typeface="Calibri"/>
                <a:cs typeface="Calibri"/>
              </a:rPr>
              <a:t> physical danger</a:t>
            </a:r>
          </a:p>
          <a:p>
            <a:pPr marL="628650" indent="-342900" algn="l" rtl="0" fontAlgn="base">
              <a:buAutoNum type="arabicParenR"/>
            </a:pPr>
            <a:r>
              <a:rPr lang="en-US" sz="2000" dirty="0">
                <a:solidFill>
                  <a:schemeClr val="bg2"/>
                </a:solidFill>
                <a:latin typeface="Calibri" panose="020F0502020204030204" pitchFamily="34" charset="0"/>
              </a:rPr>
              <a:t>E</a:t>
            </a:r>
            <a:r>
              <a:rPr lang="en-US" sz="2000" b="0" i="0" u="none" strike="noStrike" dirty="0">
                <a:solidFill>
                  <a:schemeClr val="bg2"/>
                </a:solidFill>
                <a:effectLst/>
                <a:latin typeface="Calibri" panose="020F0502020204030204" pitchFamily="34" charset="0"/>
              </a:rPr>
              <a:t>xtreme discomfort </a:t>
            </a:r>
            <a:r>
              <a:rPr lang="en-US" sz="2000" dirty="0">
                <a:solidFill>
                  <a:schemeClr val="bg2"/>
                </a:solidFill>
                <a:latin typeface="Calibri" panose="020F0502020204030204" pitchFamily="34" charset="0"/>
              </a:rPr>
              <a:t>vs.</a:t>
            </a:r>
            <a:r>
              <a:rPr lang="en-US" sz="2000" b="0" i="0" u="none" strike="noStrike" dirty="0">
                <a:solidFill>
                  <a:schemeClr val="bg2"/>
                </a:solidFill>
                <a:effectLst/>
                <a:latin typeface="Calibri" panose="020F0502020204030204" pitchFamily="34" charset="0"/>
              </a:rPr>
              <a:t> </a:t>
            </a:r>
            <a:r>
              <a:rPr lang="en-US" sz="2000" dirty="0">
                <a:solidFill>
                  <a:schemeClr val="bg2"/>
                </a:solidFill>
                <a:latin typeface="Calibri" panose="020F0502020204030204" pitchFamily="34" charset="0"/>
              </a:rPr>
              <a:t>D</a:t>
            </a:r>
            <a:r>
              <a:rPr lang="en-US" sz="2000" b="0" i="0" u="none" strike="noStrike" dirty="0">
                <a:solidFill>
                  <a:schemeClr val="bg2"/>
                </a:solidFill>
                <a:effectLst/>
                <a:latin typeface="Calibri" panose="020F0502020204030204" pitchFamily="34" charset="0"/>
              </a:rPr>
              <a:t>anger</a:t>
            </a:r>
            <a:r>
              <a:rPr lang="en-US" sz="2000" b="0" i="0" dirty="0">
                <a:solidFill>
                  <a:schemeClr val="bg2"/>
                </a:solidFill>
                <a:effectLst/>
                <a:latin typeface="Calibri" panose="020F0502020204030204" pitchFamily="34" charset="0"/>
              </a:rPr>
              <a:t>​</a:t>
            </a:r>
            <a:endParaRPr lang="en-US" sz="2000" b="0" i="0" dirty="0">
              <a:solidFill>
                <a:schemeClr val="bg2"/>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chemeClr val="bg2"/>
                </a:solidFill>
                <a:effectLst/>
                <a:latin typeface="Calibri"/>
                <a:cs typeface="Calibri"/>
              </a:rPr>
              <a:t>Societal stigma: We grow up with and are taught that we should call the cops whenever someone is behaving abnormally but we don’t want to continue over-policing client</a:t>
            </a:r>
            <a:r>
              <a:rPr lang="en-US" sz="2000" b="0" i="0" dirty="0">
                <a:solidFill>
                  <a:schemeClr val="bg2"/>
                </a:solidFill>
                <a:effectLst/>
                <a:latin typeface="Calibri"/>
                <a:cs typeface="Calibri"/>
              </a:rPr>
              <a:t>​</a:t>
            </a:r>
          </a:p>
          <a:p>
            <a:endParaRPr lang="en-US" sz="2000" dirty="0"/>
          </a:p>
        </p:txBody>
      </p:sp>
    </p:spTree>
    <p:extLst>
      <p:ext uri="{BB962C8B-B14F-4D97-AF65-F5344CB8AC3E}">
        <p14:creationId xmlns:p14="http://schemas.microsoft.com/office/powerpoint/2010/main" val="138159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9EF6-FC90-4421-856D-8D1D2D7E7C6D}"/>
              </a:ext>
            </a:extLst>
          </p:cNvPr>
          <p:cNvSpPr>
            <a:spLocks noGrp="1"/>
          </p:cNvSpPr>
          <p:nvPr>
            <p:ph type="title"/>
          </p:nvPr>
        </p:nvSpPr>
        <p:spPr/>
        <p:txBody>
          <a:bodyPr/>
          <a:lstStyle/>
          <a:p>
            <a:r>
              <a:rPr lang="en-US">
                <a:solidFill>
                  <a:schemeClr val="bg2"/>
                </a:solidFill>
              </a:rPr>
              <a:t>How QRs Should Respond</a:t>
            </a:r>
          </a:p>
        </p:txBody>
      </p:sp>
      <p:sp>
        <p:nvSpPr>
          <p:cNvPr id="3" name="Content Placeholder 2">
            <a:extLst>
              <a:ext uri="{FF2B5EF4-FFF2-40B4-BE49-F238E27FC236}">
                <a16:creationId xmlns:a16="http://schemas.microsoft.com/office/drawing/2014/main" id="{D7DF73B3-7945-4168-A667-3DC477878BFF}"/>
              </a:ext>
            </a:extLst>
          </p:cNvPr>
          <p:cNvSpPr>
            <a:spLocks noGrp="1"/>
          </p:cNvSpPr>
          <p:nvPr>
            <p:ph idx="1"/>
          </p:nvPr>
        </p:nvSpPr>
        <p:spPr>
          <a:xfrm>
            <a:off x="3078175" y="1413547"/>
            <a:ext cx="5067622" cy="4653621"/>
          </a:xfrm>
        </p:spPr>
        <p:txBody>
          <a:bodyPr/>
          <a:lstStyle/>
          <a:p>
            <a:pPr marL="342900" indent="-342900" fontAlgn="base">
              <a:buFont typeface="Arial" panose="020B0604020202020204" pitchFamily="34" charset="0"/>
              <a:buChar char="•"/>
            </a:pPr>
            <a:r>
              <a:rPr lang="en-US" sz="2000" dirty="0">
                <a:solidFill>
                  <a:schemeClr val="bg2"/>
                </a:solidFill>
                <a:latin typeface="Calibri" panose="020F0502020204030204" pitchFamily="34" charset="0"/>
              </a:rPr>
              <a:t>Seeing people as people, regardless of mental health status​.</a:t>
            </a:r>
          </a:p>
          <a:p>
            <a:pPr marL="342900" indent="-342900" fontAlgn="base">
              <a:buFont typeface="Arial" panose="020B0604020202020204" pitchFamily="34" charset="0"/>
              <a:buChar char="•"/>
            </a:pPr>
            <a:r>
              <a:rPr lang="en-US" sz="2000" dirty="0">
                <a:solidFill>
                  <a:schemeClr val="bg2"/>
                </a:solidFill>
                <a:latin typeface="Calibri" panose="020F0502020204030204" pitchFamily="34" charset="0"/>
              </a:rPr>
              <a:t>Don’t take things personally</a:t>
            </a:r>
            <a:endParaRPr lang="en-US" sz="2000" dirty="0">
              <a:solidFill>
                <a:schemeClr val="bg2"/>
              </a:solidFill>
              <a:latin typeface="Arial" panose="020B0604020202020204" pitchFamily="34" charset="0"/>
            </a:endParaRPr>
          </a:p>
          <a:p>
            <a:pPr marL="285750" indent="-285750" algn="l" rtl="0" fontAlgn="base">
              <a:buFont typeface="Arial" panose="020B0604020202020204" pitchFamily="34" charset="0"/>
              <a:buChar char="•"/>
            </a:pPr>
            <a:r>
              <a:rPr lang="en-US" sz="2000" dirty="0">
                <a:solidFill>
                  <a:schemeClr val="bg2"/>
                </a:solidFill>
                <a:latin typeface="Calibri" panose="020F0502020204030204" pitchFamily="34" charset="0"/>
              </a:rPr>
              <a:t>Use c</a:t>
            </a:r>
            <a:r>
              <a:rPr lang="en-US" sz="2000" b="0" i="0" dirty="0">
                <a:solidFill>
                  <a:schemeClr val="bg2"/>
                </a:solidFill>
                <a:effectLst/>
                <a:latin typeface="Calibri" panose="020F0502020204030204" pitchFamily="34" charset="0"/>
              </a:rPr>
              <a:t>ommunication and empathetic listening to help build rapport</a:t>
            </a:r>
            <a:endParaRPr lang="en-US" sz="2000" b="0" i="0" dirty="0">
              <a:solidFill>
                <a:schemeClr val="bg2"/>
              </a:solidFill>
              <a:effectLst/>
              <a:latin typeface="Arial" panose="020B0604020202020204" pitchFamily="34" charset="0"/>
            </a:endParaRPr>
          </a:p>
          <a:p>
            <a:pPr marL="285750" indent="-285750" fontAlgn="base">
              <a:buFont typeface="Arial" panose="020B0604020202020204" pitchFamily="34" charset="0"/>
              <a:buChar char="•"/>
            </a:pPr>
            <a:r>
              <a:rPr lang="en-US" sz="2000" dirty="0">
                <a:solidFill>
                  <a:schemeClr val="bg2"/>
                </a:solidFill>
                <a:latin typeface="Calibri" panose="020F0502020204030204" pitchFamily="34" charset="0"/>
              </a:rPr>
              <a:t>Be cautious of these behaviors while with your client:</a:t>
            </a:r>
          </a:p>
          <a:p>
            <a:pPr marL="625475" indent="-336550" fontAlgn="base">
              <a:buFont typeface="Arial" panose="020B0604020202020204" pitchFamily="34" charset="0"/>
              <a:buChar char="•"/>
            </a:pPr>
            <a:r>
              <a:rPr lang="en-US" sz="2000" dirty="0">
                <a:solidFill>
                  <a:schemeClr val="bg2"/>
                </a:solidFill>
                <a:latin typeface="Calibri" panose="020F0502020204030204" pitchFamily="34" charset="0"/>
              </a:rPr>
              <a:t>Casual word use based on stigmatizing language</a:t>
            </a:r>
          </a:p>
          <a:p>
            <a:pPr marL="625475" indent="-336550" fontAlgn="base">
              <a:buFont typeface="Arial" panose="020B0604020202020204" pitchFamily="34" charset="0"/>
              <a:buChar char="•"/>
            </a:pPr>
            <a:r>
              <a:rPr lang="en-US" sz="2000" dirty="0">
                <a:solidFill>
                  <a:schemeClr val="bg2"/>
                </a:solidFill>
                <a:latin typeface="Calibri" panose="020F0502020204030204" pitchFamily="34" charset="0"/>
              </a:rPr>
              <a:t>Non-verbal negative reactions</a:t>
            </a:r>
            <a:endParaRPr lang="en-US" sz="2000" dirty="0">
              <a:solidFill>
                <a:schemeClr val="bg2"/>
              </a:solidFill>
              <a:latin typeface="Arial" panose="020B060402020202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601C1388-7D1C-450E-8671-B62A49E19E2D}"/>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94665" y="2232736"/>
            <a:ext cx="2392527" cy="2392527"/>
          </a:xfrm>
          <a:prstGeom prst="rect">
            <a:avLst/>
          </a:prstGeom>
        </p:spPr>
      </p:pic>
    </p:spTree>
    <p:extLst>
      <p:ext uri="{BB962C8B-B14F-4D97-AF65-F5344CB8AC3E}">
        <p14:creationId xmlns:p14="http://schemas.microsoft.com/office/powerpoint/2010/main" val="166440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248E-490F-4C77-9C49-5354CD45C773}"/>
              </a:ext>
            </a:extLst>
          </p:cNvPr>
          <p:cNvSpPr>
            <a:spLocks noGrp="1"/>
          </p:cNvSpPr>
          <p:nvPr>
            <p:ph type="title"/>
          </p:nvPr>
        </p:nvSpPr>
        <p:spPr>
          <a:xfrm>
            <a:off x="962528" y="258657"/>
            <a:ext cx="7183269" cy="1025922"/>
          </a:xfrm>
        </p:spPr>
        <p:txBody>
          <a:bodyPr/>
          <a:lstStyle/>
          <a:p>
            <a:r>
              <a:rPr lang="en-US" dirty="0">
                <a:solidFill>
                  <a:schemeClr val="bg2"/>
                </a:solidFill>
                <a:latin typeface="Georgia" panose="02040502050405020303" pitchFamily="18" charset="0"/>
                <a:cs typeface="Calibri Light" panose="020F0302020204030204" pitchFamily="34" charset="0"/>
              </a:rPr>
              <a:t>Finding space within your Window of Tolerance</a:t>
            </a:r>
          </a:p>
        </p:txBody>
      </p:sp>
      <p:pic>
        <p:nvPicPr>
          <p:cNvPr id="3074" name="Picture 2" descr="Diagram&#10;&#10;Description automatically generated">
            <a:extLst>
              <a:ext uri="{FF2B5EF4-FFF2-40B4-BE49-F238E27FC236}">
                <a16:creationId xmlns:a16="http://schemas.microsoft.com/office/drawing/2014/main" id="{B4B648C8-35C2-4A23-B895-E8FE74226909}"/>
              </a:ext>
            </a:extLst>
          </p:cNvPr>
          <p:cNvPicPr>
            <a:picLocks noGrp="1" noChangeAspect="1" noChangeArrowheads="1"/>
          </p:cNvPicPr>
          <p:nvPr>
            <p:ph idx="1"/>
          </p:nvPr>
        </p:nvPicPr>
        <p:blipFill>
          <a:blip r:embed="rId3"/>
          <a:srcRect/>
          <a:stretch>
            <a:fillRect/>
          </a:stretch>
        </p:blipFill>
        <p:spPr bwMode="auto">
          <a:xfrm>
            <a:off x="2954539" y="1287643"/>
            <a:ext cx="3822133" cy="4923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4EC24D-0250-4544-B182-043EF2301B8D}"/>
              </a:ext>
            </a:extLst>
          </p:cNvPr>
          <p:cNvSpPr txBox="1"/>
          <p:nvPr/>
        </p:nvSpPr>
        <p:spPr>
          <a:xfrm>
            <a:off x="4644908" y="3420704"/>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8" name="TextBox 7">
            <a:extLst>
              <a:ext uri="{FF2B5EF4-FFF2-40B4-BE49-F238E27FC236}">
                <a16:creationId xmlns:a16="http://schemas.microsoft.com/office/drawing/2014/main" id="{A78D8314-13E6-47D3-A790-4FD27A168232}"/>
              </a:ext>
            </a:extLst>
          </p:cNvPr>
          <p:cNvSpPr txBox="1"/>
          <p:nvPr/>
        </p:nvSpPr>
        <p:spPr>
          <a:xfrm>
            <a:off x="4865606" y="3380142"/>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Tree>
    <p:extLst>
      <p:ext uri="{BB962C8B-B14F-4D97-AF65-F5344CB8AC3E}">
        <p14:creationId xmlns:p14="http://schemas.microsoft.com/office/powerpoint/2010/main" val="26879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FBCC-9327-4F6B-905F-DF0FB6EE7F06}"/>
              </a:ext>
            </a:extLst>
          </p:cNvPr>
          <p:cNvSpPr>
            <a:spLocks noGrp="1"/>
          </p:cNvSpPr>
          <p:nvPr>
            <p:ph type="title"/>
          </p:nvPr>
        </p:nvSpPr>
        <p:spPr>
          <a:xfrm>
            <a:off x="894429" y="583568"/>
            <a:ext cx="7183269" cy="519800"/>
          </a:xfrm>
        </p:spPr>
        <p:txBody>
          <a:bodyPr/>
          <a:lstStyle/>
          <a:p>
            <a:r>
              <a:rPr lang="en-US" dirty="0">
                <a:solidFill>
                  <a:schemeClr val="bg2"/>
                </a:solidFill>
              </a:rPr>
              <a:t>Attachment Theory</a:t>
            </a:r>
          </a:p>
        </p:txBody>
      </p:sp>
      <p:sp>
        <p:nvSpPr>
          <p:cNvPr id="3" name="Content Placeholder 2">
            <a:extLst>
              <a:ext uri="{FF2B5EF4-FFF2-40B4-BE49-F238E27FC236}">
                <a16:creationId xmlns:a16="http://schemas.microsoft.com/office/drawing/2014/main" id="{96790FFA-5BBC-4FF5-B899-39CFC3083EB9}"/>
              </a:ext>
            </a:extLst>
          </p:cNvPr>
          <p:cNvSpPr>
            <a:spLocks noGrp="1"/>
          </p:cNvSpPr>
          <p:nvPr>
            <p:ph idx="1"/>
          </p:nvPr>
        </p:nvSpPr>
        <p:spPr>
          <a:xfrm>
            <a:off x="894428" y="1325880"/>
            <a:ext cx="7183269" cy="7001917"/>
          </a:xfrm>
        </p:spPr>
        <p:txBody>
          <a:bodyPr/>
          <a:lstStyle/>
          <a:p>
            <a:r>
              <a:rPr lang="en-US" sz="2000" b="1" dirty="0">
                <a:solidFill>
                  <a:schemeClr val="accent2">
                    <a:lumMod val="40000"/>
                    <a:lumOff val="60000"/>
                  </a:schemeClr>
                </a:solidFill>
                <a:latin typeface="+mn-lt"/>
              </a:rPr>
              <a:t>What is it?</a:t>
            </a:r>
          </a:p>
          <a:p>
            <a:r>
              <a:rPr lang="en-US" sz="2000" dirty="0">
                <a:solidFill>
                  <a:schemeClr val="bg2"/>
                </a:solidFill>
                <a:latin typeface="+mn-lt"/>
              </a:rPr>
              <a:t>A child’s attachment is influenced by the caregiver’s sensitivity to the child’s needs. If these needs are met, it results in a secure attachment. </a:t>
            </a:r>
          </a:p>
          <a:p>
            <a:r>
              <a:rPr lang="en-US" sz="2000" b="1" dirty="0">
                <a:solidFill>
                  <a:schemeClr val="accent2">
                    <a:lumMod val="40000"/>
                    <a:lumOff val="60000"/>
                  </a:schemeClr>
                </a:solidFill>
                <a:latin typeface="+mn-lt"/>
              </a:rPr>
              <a:t>Why does this matter?</a:t>
            </a:r>
          </a:p>
          <a:p>
            <a:r>
              <a:rPr lang="en-US" sz="2000" dirty="0">
                <a:solidFill>
                  <a:schemeClr val="bg2"/>
                </a:solidFill>
                <a:latin typeface="+mn-lt"/>
              </a:rPr>
              <a:t>Attachment theory goes into everyone’s baseline. It explains how models during childhood affects how you interact as an adult.</a:t>
            </a:r>
          </a:p>
          <a:p>
            <a:r>
              <a:rPr lang="en-US" sz="2000" dirty="0">
                <a:solidFill>
                  <a:schemeClr val="bg2"/>
                </a:solidFill>
                <a:latin typeface="+mn-lt"/>
              </a:rPr>
              <a:t>Insecure attachment styles lead to difficulty making lasting relationships or dealing with relationship-related stress as adults.</a:t>
            </a:r>
          </a:p>
          <a:p>
            <a:r>
              <a:rPr lang="en-US" sz="2000" b="1" dirty="0">
                <a:solidFill>
                  <a:schemeClr val="accent2">
                    <a:lumMod val="40000"/>
                    <a:lumOff val="60000"/>
                  </a:schemeClr>
                </a:solidFill>
                <a:latin typeface="+mn-lt"/>
              </a:rPr>
              <a:t>Caveat: </a:t>
            </a:r>
            <a:r>
              <a:rPr lang="en-US" sz="2000" dirty="0">
                <a:solidFill>
                  <a:schemeClr val="bg2"/>
                </a:solidFill>
                <a:latin typeface="+mn-lt"/>
              </a:rPr>
              <a:t>Attachment theory leaves out other variables that impact relationships (environment, power dynamics, stressors and trauma, etc.)</a:t>
            </a:r>
          </a:p>
          <a:p>
            <a:endParaRPr lang="en-US" sz="2000" dirty="0">
              <a:solidFill>
                <a:schemeClr val="bg2"/>
              </a:solidFill>
              <a:latin typeface="+mn-lt"/>
            </a:endParaRPr>
          </a:p>
          <a:p>
            <a:endParaRPr lang="en-US" sz="2000" dirty="0">
              <a:solidFill>
                <a:schemeClr val="bg2"/>
              </a:solidFill>
              <a:latin typeface="+mn-lt"/>
            </a:endParaRPr>
          </a:p>
          <a:p>
            <a:endParaRPr lang="en-US" sz="2000" dirty="0">
              <a:solidFill>
                <a:schemeClr val="bg2"/>
              </a:solidFill>
              <a:latin typeface="+mn-lt"/>
            </a:endParaRPr>
          </a:p>
          <a:p>
            <a:endParaRPr lang="en-US" sz="2000" dirty="0">
              <a:solidFill>
                <a:schemeClr val="bg2"/>
              </a:solidFill>
              <a:latin typeface="+mn-lt"/>
            </a:endParaRPr>
          </a:p>
        </p:txBody>
      </p:sp>
    </p:spTree>
    <p:extLst>
      <p:ext uri="{BB962C8B-B14F-4D97-AF65-F5344CB8AC3E}">
        <p14:creationId xmlns:p14="http://schemas.microsoft.com/office/powerpoint/2010/main" val="298627214"/>
      </p:ext>
    </p:extLst>
  </p:cSld>
  <p:clrMapOvr>
    <a:masterClrMapping/>
  </p:clrMapOvr>
</p:sld>
</file>

<file path=ppt/theme/theme1.xml><?xml version="1.0" encoding="utf-8"?>
<a:theme xmlns:a="http://schemas.openxmlformats.org/drawingml/2006/main" name="Title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Master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ontent Slide Master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A4BB86F5E91D428371F3D9FA054DB0" ma:contentTypeVersion="11" ma:contentTypeDescription="Create a new document." ma:contentTypeScope="" ma:versionID="37330d3db1a565f17637c9c48ef3255c">
  <xsd:schema xmlns:xsd="http://www.w3.org/2001/XMLSchema" xmlns:xs="http://www.w3.org/2001/XMLSchema" xmlns:p="http://schemas.microsoft.com/office/2006/metadata/properties" xmlns:ns2="2a41c2b4-742d-48f9-8abf-ec2c7cb40b53" xmlns:ns3="bc5c5faa-4923-40f2-a8e2-a0c28ec4e0be" targetNamespace="http://schemas.microsoft.com/office/2006/metadata/properties" ma:root="true" ma:fieldsID="994c7ccd58b40e60d255f09b14b7b9f8" ns2:_="" ns3:_="">
    <xsd:import namespace="2a41c2b4-742d-48f9-8abf-ec2c7cb40b53"/>
    <xsd:import namespace="bc5c5faa-4923-40f2-a8e2-a0c28ec4e0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1c2b4-742d-48f9-8abf-ec2c7cb40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5c5faa-4923-40f2-a8e2-a0c28ec4e0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5c5faa-4923-40f2-a8e2-a0c28ec4e0be">
      <UserInfo>
        <DisplayName>Alexia Martin</DisplayName>
        <AccountId>207</AccountId>
        <AccountType/>
      </UserInfo>
    </SharedWithUsers>
  </documentManagement>
</p:properties>
</file>

<file path=customXml/itemProps1.xml><?xml version="1.0" encoding="utf-8"?>
<ds:datastoreItem xmlns:ds="http://schemas.openxmlformats.org/officeDocument/2006/customXml" ds:itemID="{C5EF820B-42A8-4766-830B-3C597FE93A39}">
  <ds:schemaRefs>
    <ds:schemaRef ds:uri="http://schemas.microsoft.com/sharepoint/v3/contenttype/forms"/>
  </ds:schemaRefs>
</ds:datastoreItem>
</file>

<file path=customXml/itemProps2.xml><?xml version="1.0" encoding="utf-8"?>
<ds:datastoreItem xmlns:ds="http://schemas.openxmlformats.org/officeDocument/2006/customXml" ds:itemID="{376CCAA0-205D-42D7-9ED4-0876AFF75324}">
  <ds:schemaRefs>
    <ds:schemaRef ds:uri="2a41c2b4-742d-48f9-8abf-ec2c7cb40b53"/>
    <ds:schemaRef ds:uri="bc5c5faa-4923-40f2-a8e2-a0c28ec4e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F41DD-D1A7-4147-AED3-7322F5B6614C}">
  <ds:schemaRefs>
    <ds:schemaRef ds:uri="2a41c2b4-742d-48f9-8abf-ec2c7cb40b53"/>
    <ds:schemaRef ds:uri="bc5c5faa-4923-40f2-a8e2-a0c28ec4e0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Vera Presentation Template CIJ</Template>
  <TotalTime>7433</TotalTime>
  <Words>1256</Words>
  <Application>Microsoft Office PowerPoint</Application>
  <PresentationFormat>On-screen Show (4:3)</PresentationFormat>
  <Paragraphs>142</Paragraphs>
  <Slides>21</Slides>
  <Notes>21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21</vt:i4>
      </vt:variant>
    </vt:vector>
  </HeadingPairs>
  <TitlesOfParts>
    <vt:vector size="38" baseType="lpstr">
      <vt:lpstr>Arial</vt:lpstr>
      <vt:lpstr>Arial,Sans-Serif</vt:lpstr>
      <vt:lpstr>Calibri</vt:lpstr>
      <vt:lpstr>Calibri Light</vt:lpstr>
      <vt:lpstr>Georgia</vt:lpstr>
      <vt:lpstr>Segoe UI</vt:lpstr>
      <vt:lpstr>Times New Roman</vt:lpstr>
      <vt:lpstr>Verdana</vt:lpstr>
      <vt:lpstr>Title Slide Master</vt:lpstr>
      <vt:lpstr>Content Slide Master Dark</vt:lpstr>
      <vt:lpstr>Custom Design</vt:lpstr>
      <vt:lpstr>1_Custom Design</vt:lpstr>
      <vt:lpstr>Content Slide Master Light</vt:lpstr>
      <vt:lpstr>1_Content Slide Master Light</vt:lpstr>
      <vt:lpstr>2_Content Slide Master Light</vt:lpstr>
      <vt:lpstr>3_Content Slide Master Light</vt:lpstr>
      <vt:lpstr>1_Content Slide Master Dark</vt:lpstr>
      <vt:lpstr>De-Escalation and Suicidal Ideation Part I: How QRs Can Best Support Clients with Significant Mental Health Issues</vt:lpstr>
      <vt:lpstr>Who we are</vt:lpstr>
      <vt:lpstr>Today's To Do</vt:lpstr>
      <vt:lpstr>Poll</vt:lpstr>
      <vt:lpstr>What is De-Escalation?</vt:lpstr>
      <vt:lpstr>How Society Responds to People with Mental Health Issues</vt:lpstr>
      <vt:lpstr>How QRs Should Respond</vt:lpstr>
      <vt:lpstr>Finding space within your Window of Tolerance</vt:lpstr>
      <vt:lpstr>Attachment Theory</vt:lpstr>
      <vt:lpstr>Self-Regulation</vt:lpstr>
      <vt:lpstr>Co-Regulation</vt:lpstr>
      <vt:lpstr>Question</vt:lpstr>
      <vt:lpstr>Communication Styles and Alternatives</vt:lpstr>
      <vt:lpstr>Breathing Techniques</vt:lpstr>
      <vt:lpstr>Grounding Techniques</vt:lpstr>
      <vt:lpstr>More Helpful Tips</vt:lpstr>
      <vt:lpstr>What You Might See in Practice</vt:lpstr>
      <vt:lpstr>Things to be Cautious of</vt:lpstr>
      <vt:lpstr>Other Concerns…</vt:lpstr>
      <vt:lpstr>QR Examples</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for Keeping Immigrant Families Together &amp; Communities Strong &amp; Safe</dc:title>
  <dc:creator>Grace Paras</dc:creator>
  <cp:lastModifiedBy>Anem Shariff</cp:lastModifiedBy>
  <cp:revision>2</cp:revision>
  <cp:lastPrinted>2018-12-13T22:23:12Z</cp:lastPrinted>
  <dcterms:created xsi:type="dcterms:W3CDTF">2017-04-07T12:06:49Z</dcterms:created>
  <dcterms:modified xsi:type="dcterms:W3CDTF">2020-10-21T20:27:08Z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0x0101000AA4BB86F5E91D428371F3D9FA054DB0</vt:lpwstr>
  </property>
</Properties>
</file>